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301" r:id="rId6"/>
    <p:sldId id="264" r:id="rId7"/>
    <p:sldId id="261" r:id="rId8"/>
    <p:sldId id="331" r:id="rId9"/>
    <p:sldId id="262" r:id="rId10"/>
    <p:sldId id="263" r:id="rId11"/>
    <p:sldId id="265" r:id="rId12"/>
    <p:sldId id="304" r:id="rId13"/>
    <p:sldId id="266" r:id="rId14"/>
    <p:sldId id="332" r:id="rId15"/>
    <p:sldId id="267" r:id="rId16"/>
    <p:sldId id="268" r:id="rId17"/>
    <p:sldId id="269" r:id="rId18"/>
    <p:sldId id="302" r:id="rId19"/>
    <p:sldId id="270" r:id="rId20"/>
    <p:sldId id="333" r:id="rId21"/>
    <p:sldId id="271" r:id="rId22"/>
    <p:sldId id="272" r:id="rId23"/>
    <p:sldId id="273" r:id="rId24"/>
    <p:sldId id="303" r:id="rId25"/>
    <p:sldId id="274" r:id="rId26"/>
    <p:sldId id="334" r:id="rId27"/>
    <p:sldId id="275" r:id="rId28"/>
    <p:sldId id="276" r:id="rId29"/>
    <p:sldId id="277" r:id="rId30"/>
    <p:sldId id="278" r:id="rId31"/>
    <p:sldId id="279" r:id="rId32"/>
    <p:sldId id="335" r:id="rId33"/>
    <p:sldId id="280" r:id="rId34"/>
    <p:sldId id="281" r:id="rId35"/>
    <p:sldId id="282" r:id="rId36"/>
    <p:sldId id="283" r:id="rId37"/>
    <p:sldId id="284" r:id="rId38"/>
    <p:sldId id="328" r:id="rId39"/>
    <p:sldId id="329" r:id="rId40"/>
    <p:sldId id="336" r:id="rId41"/>
    <p:sldId id="285" r:id="rId42"/>
    <p:sldId id="286" r:id="rId43"/>
    <p:sldId id="287" r:id="rId44"/>
    <p:sldId id="288" r:id="rId45"/>
    <p:sldId id="289" r:id="rId46"/>
    <p:sldId id="330" r:id="rId47"/>
    <p:sldId id="337" r:id="rId48"/>
    <p:sldId id="290" r:id="rId49"/>
    <p:sldId id="291" r:id="rId50"/>
    <p:sldId id="292" r:id="rId51"/>
    <p:sldId id="293" r:id="rId52"/>
    <p:sldId id="294" r:id="rId53"/>
    <p:sldId id="338" r:id="rId54"/>
    <p:sldId id="295" r:id="rId55"/>
    <p:sldId id="296" r:id="rId56"/>
    <p:sldId id="297" r:id="rId57"/>
    <p:sldId id="298" r:id="rId58"/>
    <p:sldId id="299" r:id="rId59"/>
    <p:sldId id="339" r:id="rId60"/>
    <p:sldId id="342" r:id="rId61"/>
    <p:sldId id="346" r:id="rId62"/>
    <p:sldId id="351" r:id="rId63"/>
    <p:sldId id="356" r:id="rId64"/>
    <p:sldId id="362" r:id="rId65"/>
    <p:sldId id="357" r:id="rId66"/>
    <p:sldId id="343" r:id="rId67"/>
    <p:sldId id="347" r:id="rId68"/>
    <p:sldId id="350" r:id="rId69"/>
    <p:sldId id="354" r:id="rId70"/>
    <p:sldId id="363" r:id="rId71"/>
    <p:sldId id="358" r:id="rId72"/>
    <p:sldId id="344" r:id="rId73"/>
    <p:sldId id="348" r:id="rId74"/>
    <p:sldId id="349" r:id="rId75"/>
    <p:sldId id="353" r:id="rId76"/>
    <p:sldId id="364" r:id="rId77"/>
    <p:sldId id="359" r:id="rId78"/>
    <p:sldId id="345" r:id="rId79"/>
    <p:sldId id="361" r:id="rId80"/>
    <p:sldId id="352" r:id="rId81"/>
    <p:sldId id="355" r:id="rId82"/>
    <p:sldId id="365" r:id="rId83"/>
    <p:sldId id="360" r:id="rId84"/>
    <p:sldId id="300" r:id="rId85"/>
    <p:sldId id="305" r:id="rId86"/>
    <p:sldId id="306" r:id="rId87"/>
    <p:sldId id="310" r:id="rId88"/>
    <p:sldId id="307" r:id="rId89"/>
    <p:sldId id="308" r:id="rId90"/>
    <p:sldId id="340" r:id="rId91"/>
    <p:sldId id="309" r:id="rId92"/>
    <p:sldId id="311" r:id="rId93"/>
    <p:sldId id="312" r:id="rId94"/>
    <p:sldId id="313" r:id="rId95"/>
    <p:sldId id="314" r:id="rId96"/>
    <p:sldId id="341" r:id="rId97"/>
    <p:sldId id="315" r:id="rId98"/>
    <p:sldId id="316" r:id="rId99"/>
    <p:sldId id="317" r:id="rId100"/>
    <p:sldId id="318" r:id="rId101"/>
    <p:sldId id="327" r:id="rId102"/>
    <p:sldId id="319" r:id="rId103"/>
    <p:sldId id="320" r:id="rId104"/>
    <p:sldId id="321" r:id="rId105"/>
    <p:sldId id="322" r:id="rId106"/>
    <p:sldId id="323" r:id="rId107"/>
    <p:sldId id="324" r:id="rId108"/>
    <p:sldId id="325" r:id="rId109"/>
    <p:sldId id="326" r:id="rId110"/>
    <p:sldId id="366"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Jordan Drummond" initials="AJD" lastIdx="1" clrIdx="0">
    <p:extLst>
      <p:ext uri="{19B8F6BF-5375-455C-9EA6-DF929625EA0E}">
        <p15:presenceInfo xmlns:p15="http://schemas.microsoft.com/office/powerpoint/2012/main" userId="S-1-5-21-2924184371-3683105403-1935216572-3425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8" autoAdjust="0"/>
    <p:restoredTop sz="94660"/>
  </p:normalViewPr>
  <p:slideViewPr>
    <p:cSldViewPr snapToGrid="0">
      <p:cViewPr varScale="1">
        <p:scale>
          <a:sx n="91" d="100"/>
          <a:sy n="91" d="100"/>
        </p:scale>
        <p:origin x="57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29T15:47:31.455" idx="1">
    <p:pos x="5369" y="1216"/>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327928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350912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32800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151172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822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69887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1123958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103879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4066267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A6C91E-4C8A-4296-B65F-B1B6CC70E218}"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361385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A6C91E-4C8A-4296-B65F-B1B6CC70E218}"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377217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A6C91E-4C8A-4296-B65F-B1B6CC70E218}"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85728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A6C91E-4C8A-4296-B65F-B1B6CC70E218}"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60737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6C91E-4C8A-4296-B65F-B1B6CC70E218}"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323069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A6C91E-4C8A-4296-B65F-B1B6CC70E218}"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290280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A6C91E-4C8A-4296-B65F-B1B6CC70E218}"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D0CF-87F9-4693-91D4-EE27F935C16D}" type="slidenum">
              <a:rPr lang="en-US" smtClean="0"/>
              <a:t>‹#›</a:t>
            </a:fld>
            <a:endParaRPr lang="en-US"/>
          </a:p>
        </p:txBody>
      </p:sp>
    </p:spTree>
    <p:extLst>
      <p:ext uri="{BB962C8B-B14F-4D97-AF65-F5344CB8AC3E}">
        <p14:creationId xmlns:p14="http://schemas.microsoft.com/office/powerpoint/2010/main" val="269073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A6C91E-4C8A-4296-B65F-B1B6CC70E218}" type="datetimeFigureOut">
              <a:rPr lang="en-US" smtClean="0"/>
              <a:t>5/6/2019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D19D0CF-87F9-4693-91D4-EE27F935C16D}" type="slidenum">
              <a:rPr lang="en-US" smtClean="0"/>
              <a:t>‹#›</a:t>
            </a:fld>
            <a:endParaRPr lang="en-US"/>
          </a:p>
        </p:txBody>
      </p:sp>
    </p:spTree>
    <p:extLst>
      <p:ext uri="{BB962C8B-B14F-4D97-AF65-F5344CB8AC3E}">
        <p14:creationId xmlns:p14="http://schemas.microsoft.com/office/powerpoint/2010/main" val="218606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wmf"/><Relationship Id="rId4"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tornoid.xlsx"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19.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7.w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hyperlink" Target="Lab%2014/Lab%2014.xlsx"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4.w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Active%20Filters/Active%20Low%20Pass%20Filter/Active%20Low%20Pass%20Filter.xlsx" TargetMode="External"/><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3.w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Active%20Filters/Active%20High%20Pass%20Filter/lab%209.xlsx"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9.wmf"/><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Active%20Filters/Active%20Multiple%20Feedback%20Topology/Lab%2011.xlsx" TargetMode="External"/><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55.wmf"/><Relationship Id="rId4" Type="http://schemas.openxmlformats.org/officeDocument/2006/relationships/oleObject" Target="../embeddings/oleObject9.bin"/></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hyperlink" Target="Active%20Filters/Active%20Twin-T%20Filter/Lab%2012.xlsx" TargetMode="External"/><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Lab%2011/lab%2011.xlsx"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60.wmf"/><Relationship Id="rId4" Type="http://schemas.openxmlformats.org/officeDocument/2006/relationships/oleObject" Target="../embeddings/oleObject11.bin"/></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Op%20Amps/Band%20Pass.xlsx"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66.wmf"/><Relationship Id="rId4" Type="http://schemas.openxmlformats.org/officeDocument/2006/relationships/oleObject" Target="../embeddings/oleObject12.bin"/></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Op%20Amps/high%20pass.xlsx" TargetMode="External"/><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2.wmf"/><Relationship Id="rId4" Type="http://schemas.openxmlformats.org/officeDocument/2006/relationships/oleObject" Target="../embeddings/oleObject13.bin"/></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Op%20Amps/low%20pass.xlsx" TargetMode="External"/><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78.wmf"/><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Op%20Amps/Notch%20Filter.xlsx" TargetMode="External"/><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84.wmf"/><Relationship Id="rId5" Type="http://schemas.openxmlformats.org/officeDocument/2006/relationships/oleObject" Target="../embeddings/oleObject15.bin"/><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3" Type="http://schemas.openxmlformats.org/officeDocument/2006/relationships/hyperlink" Target="Fourier%20Series/Fourier%20Series%20Part%201.xlsx"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91.wmf"/><Relationship Id="rId5" Type="http://schemas.openxmlformats.org/officeDocument/2006/relationships/oleObject" Target="../embeddings/oleObject16.bin"/><Relationship Id="rId4" Type="http://schemas.openxmlformats.org/officeDocument/2006/relationships/image" Target="../media/image93.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comments" Target="../comments/comment1.xml"/><Relationship Id="rId5" Type="http://schemas.openxmlformats.org/officeDocument/2006/relationships/image" Target="../media/image94.wmf"/><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8.wmf"/><Relationship Id="rId5" Type="http://schemas.openxmlformats.org/officeDocument/2006/relationships/oleObject" Target="../embeddings/oleObject18.bin"/><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hyperlink" Target="Butterworth%20second%20order%20low%20pass%20filter/Butterworth%20second%20order%20low%20pass%20filter.xlsx" TargetMode="External"/><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12.6%20and%2024vct%20transformers/24vct%20and%2012.6%20vct%20transformers.xlsx"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95D6D-5211-40DD-8E6A-852C4C7418F1}"/>
              </a:ext>
            </a:extLst>
          </p:cNvPr>
          <p:cNvPicPr>
            <a:picLocks noChangeAspect="1"/>
          </p:cNvPicPr>
          <p:nvPr/>
        </p:nvPicPr>
        <p:blipFill rotWithShape="1">
          <a:blip r:embed="rId2"/>
          <a:srcRect t="115" b="905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CC172DA-11AD-4DD2-BC99-D0698C9AE1FD}"/>
              </a:ext>
            </a:extLst>
          </p:cNvPr>
          <p:cNvSpPr/>
          <p:nvPr/>
        </p:nvSpPr>
        <p:spPr>
          <a:xfrm>
            <a:off x="2915478" y="1842052"/>
            <a:ext cx="6109252" cy="364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Lab Notebook for EECT 211</a:t>
            </a:r>
            <a:br>
              <a:rPr lang="en-US" sz="3600" dirty="0">
                <a:solidFill>
                  <a:schemeClr val="tx1"/>
                </a:solidFill>
              </a:rPr>
            </a:br>
            <a:r>
              <a:rPr lang="en-US" sz="3600" dirty="0">
                <a:solidFill>
                  <a:schemeClr val="tx1"/>
                </a:solidFill>
              </a:rPr>
              <a:t>By: </a:t>
            </a:r>
            <a:r>
              <a:rPr lang="en-US" sz="3600" dirty="0" smtClean="0">
                <a:solidFill>
                  <a:schemeClr val="tx1"/>
                </a:solidFill>
              </a:rPr>
              <a:t>Alex Drummond</a:t>
            </a:r>
            <a:r>
              <a:rPr lang="en-US" sz="3600" dirty="0">
                <a:solidFill>
                  <a:schemeClr val="tx1"/>
                </a:solidFill>
              </a:rPr>
              <a:t/>
            </a:r>
            <a:br>
              <a:rPr lang="en-US" sz="3600" dirty="0">
                <a:solidFill>
                  <a:schemeClr val="tx1"/>
                </a:solidFill>
              </a:rPr>
            </a:br>
            <a:r>
              <a:rPr lang="en-US" sz="3600" dirty="0">
                <a:solidFill>
                  <a:schemeClr val="tx1"/>
                </a:solidFill>
              </a:rPr>
              <a:t>My Lab Partners were </a:t>
            </a:r>
            <a:r>
              <a:rPr lang="en-US" sz="3600" dirty="0" smtClean="0">
                <a:solidFill>
                  <a:schemeClr val="tx1"/>
                </a:solidFill>
              </a:rPr>
              <a:t>Jarred Clark </a:t>
            </a:r>
            <a:r>
              <a:rPr lang="en-US" sz="3600" dirty="0">
                <a:solidFill>
                  <a:schemeClr val="tx1"/>
                </a:solidFill>
              </a:rPr>
              <a:t>and Seth Wills</a:t>
            </a:r>
          </a:p>
        </p:txBody>
      </p:sp>
    </p:spTree>
    <p:extLst>
      <p:ext uri="{BB962C8B-B14F-4D97-AF65-F5344CB8AC3E}">
        <p14:creationId xmlns:p14="http://schemas.microsoft.com/office/powerpoint/2010/main" val="2738104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11-2</a:t>
            </a:r>
            <a:endParaRPr lang="en-US" dirty="0"/>
          </a:p>
        </p:txBody>
      </p:sp>
      <p:pic>
        <p:nvPicPr>
          <p:cNvPr id="5" name="Picture 4"/>
          <p:cNvPicPr>
            <a:picLocks noChangeAspect="1"/>
          </p:cNvPicPr>
          <p:nvPr/>
        </p:nvPicPr>
        <p:blipFill>
          <a:blip r:embed="rId3"/>
          <a:stretch>
            <a:fillRect/>
          </a:stretch>
        </p:blipFill>
        <p:spPr>
          <a:xfrm>
            <a:off x="179830" y="1344174"/>
            <a:ext cx="9591675" cy="3122723"/>
          </a:xfrm>
          <a:prstGeom prst="rect">
            <a:avLst/>
          </a:prstGeom>
        </p:spPr>
      </p:pic>
      <p:sp>
        <p:nvSpPr>
          <p:cNvPr id="7" name="TextBox 6"/>
          <p:cNvSpPr txBox="1"/>
          <p:nvPr/>
        </p:nvSpPr>
        <p:spPr>
          <a:xfrm>
            <a:off x="1450428" y="5013434"/>
            <a:ext cx="5654565" cy="646331"/>
          </a:xfrm>
          <a:prstGeom prst="rect">
            <a:avLst/>
          </a:prstGeom>
          <a:noFill/>
        </p:spPr>
        <p:txBody>
          <a:bodyPr wrap="square" rtlCol="0">
            <a:spAutoFit/>
          </a:bodyPr>
          <a:lstStyle/>
          <a:p>
            <a:r>
              <a:rPr lang="en-US" dirty="0" smtClean="0"/>
              <a:t>This is the </a:t>
            </a:r>
            <a:r>
              <a:rPr lang="en-US" dirty="0" err="1" smtClean="0"/>
              <a:t>multisim</a:t>
            </a:r>
            <a:r>
              <a:rPr lang="en-US" dirty="0" smtClean="0"/>
              <a:t> simulation for lab 11 but switching the resistor and capacitors location</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573525961"/>
              </p:ext>
            </p:extLst>
          </p:nvPr>
        </p:nvGraphicFramePr>
        <p:xfrm>
          <a:off x="7145684" y="5013434"/>
          <a:ext cx="1390688" cy="905887"/>
        </p:xfrm>
        <a:graphic>
          <a:graphicData uri="http://schemas.openxmlformats.org/presentationml/2006/ole">
            <mc:AlternateContent xmlns:mc="http://schemas.openxmlformats.org/markup-compatibility/2006">
              <mc:Choice xmlns:v="urn:schemas-microsoft-com:vml" Requires="v">
                <p:oleObj spid="_x0000_s4105"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7145684" y="5013434"/>
                        <a:ext cx="1390688" cy="905887"/>
                      </a:xfrm>
                      <a:prstGeom prst="rect">
                        <a:avLst/>
                      </a:prstGeom>
                    </p:spPr>
                  </p:pic>
                </p:oleObj>
              </mc:Fallback>
            </mc:AlternateContent>
          </a:graphicData>
        </a:graphic>
      </p:graphicFrame>
    </p:spTree>
    <p:extLst>
      <p:ext uri="{BB962C8B-B14F-4D97-AF65-F5344CB8AC3E}">
        <p14:creationId xmlns:p14="http://schemas.microsoft.com/office/powerpoint/2010/main" val="23630065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a:t>
            </a:r>
            <a:endParaRPr lang="en-US" dirty="0"/>
          </a:p>
        </p:txBody>
      </p:sp>
      <p:pic>
        <p:nvPicPr>
          <p:cNvPr id="6" name="Content Placeholder 5"/>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65001" y="1269999"/>
            <a:ext cx="5175249" cy="3881437"/>
          </a:xfr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5640250" y="1269999"/>
            <a:ext cx="5520559" cy="3881437"/>
          </a:xfrm>
          <a:prstGeom prst="rect">
            <a:avLst/>
          </a:prstGeom>
        </p:spPr>
      </p:pic>
      <p:sp>
        <p:nvSpPr>
          <p:cNvPr id="8" name="TextBox 7"/>
          <p:cNvSpPr txBox="1"/>
          <p:nvPr/>
        </p:nvSpPr>
        <p:spPr>
          <a:xfrm>
            <a:off x="1408386" y="5402317"/>
            <a:ext cx="7451835" cy="646331"/>
          </a:xfrm>
          <a:prstGeom prst="rect">
            <a:avLst/>
          </a:prstGeom>
          <a:noFill/>
        </p:spPr>
        <p:txBody>
          <a:bodyPr wrap="square" rtlCol="0">
            <a:spAutoFit/>
          </a:bodyPr>
          <a:lstStyle/>
          <a:p>
            <a:r>
              <a:rPr lang="en-US" dirty="0" smtClean="0"/>
              <a:t>This is how we hooked up one of the transformers and then the primary resistance for the 24vct transformer </a:t>
            </a:r>
            <a:endParaRPr lang="en-US" dirty="0"/>
          </a:p>
        </p:txBody>
      </p:sp>
    </p:spTree>
    <p:extLst>
      <p:ext uri="{BB962C8B-B14F-4D97-AF65-F5344CB8AC3E}">
        <p14:creationId xmlns:p14="http://schemas.microsoft.com/office/powerpoint/2010/main" val="21595445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93986"/>
            <a:ext cx="8596668" cy="1320800"/>
          </a:xfrm>
        </p:spPr>
        <p:txBody>
          <a:bodyPr/>
          <a:lstStyle/>
          <a:p>
            <a:r>
              <a:rPr lang="en-US" dirty="0" smtClean="0"/>
              <a:t>Transformers</a:t>
            </a:r>
            <a:endParaRPr lang="en-US" dirty="0"/>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330915" y="1259490"/>
            <a:ext cx="6856644" cy="3881437"/>
          </a:xfrm>
        </p:spPr>
      </p:pic>
      <p:sp>
        <p:nvSpPr>
          <p:cNvPr id="5" name="TextBox 4"/>
          <p:cNvSpPr txBox="1"/>
          <p:nvPr/>
        </p:nvSpPr>
        <p:spPr>
          <a:xfrm>
            <a:off x="1776248" y="5612525"/>
            <a:ext cx="5381296" cy="646331"/>
          </a:xfrm>
          <a:prstGeom prst="rect">
            <a:avLst/>
          </a:prstGeom>
          <a:noFill/>
        </p:spPr>
        <p:txBody>
          <a:bodyPr wrap="square" rtlCol="0">
            <a:spAutoFit/>
          </a:bodyPr>
          <a:lstStyle/>
          <a:p>
            <a:r>
              <a:rPr lang="en-US" dirty="0" smtClean="0"/>
              <a:t>This is the oscilloscope reading for measuring the output for one of the transformers</a:t>
            </a:r>
            <a:endParaRPr lang="en-US" dirty="0"/>
          </a:p>
        </p:txBody>
      </p:sp>
    </p:spTree>
    <p:extLst>
      <p:ext uri="{BB962C8B-B14F-4D97-AF65-F5344CB8AC3E}">
        <p14:creationId xmlns:p14="http://schemas.microsoft.com/office/powerpoint/2010/main" val="34679174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a:t>
            </a:r>
            <a:endParaRPr lang="en-US" dirty="0"/>
          </a:p>
        </p:txBody>
      </p:sp>
      <p:sp>
        <p:nvSpPr>
          <p:cNvPr id="3" name="Content Placeholder 2"/>
          <p:cNvSpPr>
            <a:spLocks noGrp="1"/>
          </p:cNvSpPr>
          <p:nvPr>
            <p:ph idx="1"/>
          </p:nvPr>
        </p:nvSpPr>
        <p:spPr/>
        <p:txBody>
          <a:bodyPr/>
          <a:lstStyle/>
          <a:p>
            <a:r>
              <a:rPr lang="en-US" dirty="0" smtClean="0"/>
              <a:t>Observations : The turns ratio of a transformer is based off of the ratio of the voltage that is inputted and the voltage that is outputted.</a:t>
            </a:r>
            <a:endParaRPr lang="en-US" dirty="0"/>
          </a:p>
        </p:txBody>
      </p:sp>
    </p:spTree>
    <p:extLst>
      <p:ext uri="{BB962C8B-B14F-4D97-AF65-F5344CB8AC3E}">
        <p14:creationId xmlns:p14="http://schemas.microsoft.com/office/powerpoint/2010/main" val="32065113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75" y="294289"/>
            <a:ext cx="8596668" cy="1320800"/>
          </a:xfrm>
        </p:spPr>
        <p:txBody>
          <a:bodyPr>
            <a:normAutofit fontScale="90000"/>
          </a:bodyPr>
          <a:lstStyle/>
          <a:p>
            <a:r>
              <a:rPr lang="en-US" dirty="0" smtClean="0"/>
              <a:t>Inductors and Transformers</a:t>
            </a:r>
            <a:br>
              <a:rPr lang="en-US" dirty="0" smtClean="0"/>
            </a:br>
            <a:r>
              <a:rPr lang="en-US" dirty="0" smtClean="0"/>
              <a:t>My lab partners were </a:t>
            </a:r>
            <a:r>
              <a:rPr lang="en-US" dirty="0"/>
              <a:t>Jarred Clark and </a:t>
            </a:r>
            <a:r>
              <a:rPr lang="en-US" dirty="0" smtClean="0"/>
              <a:t>Seth Wills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The purpose of this lab is to create inductors and transformers by using inductor cores and using magnet wire to add ten turns on each side to create a transformer and then place a 10k ohm load on the secondary and then apply an 100KHz 1pp sine wave to the primary and measure the primary and secondary voltages using an </a:t>
            </a:r>
            <a:r>
              <a:rPr lang="en-US" dirty="0" err="1" smtClean="0"/>
              <a:t>oscillioscope</a:t>
            </a:r>
            <a:endParaRPr lang="en-US" dirty="0" smtClean="0"/>
          </a:p>
          <a:p>
            <a:pPr marL="0" indent="0">
              <a:buNone/>
            </a:pPr>
            <a:endParaRPr lang="en-US" dirty="0"/>
          </a:p>
          <a:p>
            <a:pPr marL="0" indent="0">
              <a:buNone/>
            </a:pPr>
            <a:r>
              <a:rPr lang="en-US" dirty="0" smtClean="0"/>
              <a:t>Equipment needed: </a:t>
            </a:r>
          </a:p>
          <a:p>
            <a:pPr marL="0" indent="0">
              <a:buNone/>
            </a:pPr>
            <a:r>
              <a:rPr lang="en-US" dirty="0" smtClean="0"/>
              <a:t>4 inductor cores</a:t>
            </a:r>
          </a:p>
          <a:p>
            <a:pPr marL="0" indent="0">
              <a:buNone/>
            </a:pPr>
            <a:r>
              <a:rPr lang="en-US" dirty="0" smtClean="0"/>
              <a:t>Magnet wire</a:t>
            </a:r>
          </a:p>
          <a:p>
            <a:pPr marL="0" indent="0">
              <a:buNone/>
            </a:pPr>
            <a:r>
              <a:rPr lang="en-US" dirty="0" smtClean="0"/>
              <a:t>Tektronix TDS 220 Oscilloscope</a:t>
            </a:r>
          </a:p>
          <a:p>
            <a:pPr marL="0" indent="0">
              <a:buNone/>
            </a:pPr>
            <a:r>
              <a:rPr lang="en-US" dirty="0" err="1" smtClean="0"/>
              <a:t>Gwinstek</a:t>
            </a:r>
            <a:r>
              <a:rPr lang="en-US" dirty="0" smtClean="0"/>
              <a:t> Function Generator</a:t>
            </a:r>
          </a:p>
          <a:p>
            <a:pPr marL="0" indent="0">
              <a:buNone/>
            </a:pPr>
            <a:r>
              <a:rPr lang="en-US" dirty="0" smtClean="0"/>
              <a:t>10k ohm resistor</a:t>
            </a:r>
          </a:p>
          <a:p>
            <a:pPr marL="0" indent="0">
              <a:buNone/>
            </a:pPr>
            <a:r>
              <a:rPr lang="en-US" dirty="0" smtClean="0"/>
              <a:t>Alligator Clips</a:t>
            </a:r>
          </a:p>
        </p:txBody>
      </p:sp>
    </p:spTree>
    <p:extLst>
      <p:ext uri="{BB962C8B-B14F-4D97-AF65-F5344CB8AC3E}">
        <p14:creationId xmlns:p14="http://schemas.microsoft.com/office/powerpoint/2010/main" val="16925238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Inductors and Transformers</a:t>
            </a:r>
            <a:endParaRPr lang="en-US" dirty="0"/>
          </a:p>
        </p:txBody>
      </p:sp>
      <p:pic>
        <p:nvPicPr>
          <p:cNvPr id="5" name="Picture 4"/>
          <p:cNvPicPr>
            <a:picLocks noChangeAspect="1"/>
          </p:cNvPicPr>
          <p:nvPr/>
        </p:nvPicPr>
        <p:blipFill>
          <a:blip r:embed="rId2"/>
          <a:stretch>
            <a:fillRect/>
          </a:stretch>
        </p:blipFill>
        <p:spPr>
          <a:xfrm>
            <a:off x="1514475" y="1699992"/>
            <a:ext cx="9163050" cy="3214523"/>
          </a:xfrm>
          <a:prstGeom prst="rect">
            <a:avLst/>
          </a:prstGeom>
        </p:spPr>
      </p:pic>
      <p:sp>
        <p:nvSpPr>
          <p:cNvPr id="6" name="TextBox 5"/>
          <p:cNvSpPr txBox="1"/>
          <p:nvPr/>
        </p:nvSpPr>
        <p:spPr>
          <a:xfrm>
            <a:off x="2075794" y="5538951"/>
            <a:ext cx="6001406" cy="646331"/>
          </a:xfrm>
          <a:prstGeom prst="rect">
            <a:avLst/>
          </a:prstGeom>
          <a:noFill/>
        </p:spPr>
        <p:txBody>
          <a:bodyPr wrap="square" rtlCol="0">
            <a:spAutoFit/>
          </a:bodyPr>
          <a:lstStyle/>
          <a:p>
            <a:r>
              <a:rPr lang="en-US" dirty="0" smtClean="0"/>
              <a:t>This is our spreadsheet that has the calculations for each inductor core including 10 turns on each side</a:t>
            </a:r>
            <a:endParaRPr lang="en-US" dirty="0"/>
          </a:p>
        </p:txBody>
      </p:sp>
      <p:sp>
        <p:nvSpPr>
          <p:cNvPr id="3" name="Rectangle 2"/>
          <p:cNvSpPr/>
          <p:nvPr/>
        </p:nvSpPr>
        <p:spPr>
          <a:xfrm>
            <a:off x="7350078" y="901273"/>
            <a:ext cx="1454244" cy="369332"/>
          </a:xfrm>
          <a:prstGeom prst="rect">
            <a:avLst/>
          </a:prstGeom>
        </p:spPr>
        <p:txBody>
          <a:bodyPr wrap="none">
            <a:spAutoFit/>
          </a:bodyPr>
          <a:lstStyle/>
          <a:p>
            <a:r>
              <a:rPr lang="en-US" dirty="0">
                <a:hlinkClick r:id="rId3" action="ppaction://hlinkfile"/>
              </a:rPr>
              <a:t>Spreadshee</a:t>
            </a:r>
            <a:r>
              <a:rPr lang="en-US" dirty="0"/>
              <a:t>t</a:t>
            </a:r>
          </a:p>
        </p:txBody>
      </p:sp>
    </p:spTree>
    <p:extLst>
      <p:ext uri="{BB962C8B-B14F-4D97-AF65-F5344CB8AC3E}">
        <p14:creationId xmlns:p14="http://schemas.microsoft.com/office/powerpoint/2010/main" val="16258056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48" y="207415"/>
            <a:ext cx="8596668" cy="1320800"/>
          </a:xfrm>
        </p:spPr>
        <p:txBody>
          <a:bodyPr/>
          <a:lstStyle/>
          <a:p>
            <a:r>
              <a:rPr lang="en-US" dirty="0"/>
              <a:t>Inductors and Transformers</a:t>
            </a:r>
          </a:p>
        </p:txBody>
      </p:sp>
      <p:pic>
        <p:nvPicPr>
          <p:cNvPr id="4" name="Content Placeholder 3"/>
          <p:cNvPicPr>
            <a:picLocks noGrp="1" noChangeAspect="1"/>
          </p:cNvPicPr>
          <p:nvPr>
            <p:ph idx="1"/>
          </p:nvPr>
        </p:nvPicPr>
        <p:blipFill>
          <a:blip r:embed="rId2"/>
          <a:stretch>
            <a:fillRect/>
          </a:stretch>
        </p:blipFill>
        <p:spPr>
          <a:xfrm>
            <a:off x="488148" y="1391908"/>
            <a:ext cx="4430693" cy="3881437"/>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336052" y="974696"/>
            <a:ext cx="3881437" cy="4715859"/>
          </a:xfrm>
          <a:prstGeom prst="rect">
            <a:avLst/>
          </a:prstGeom>
        </p:spPr>
      </p:pic>
      <p:sp>
        <p:nvSpPr>
          <p:cNvPr id="6" name="TextBox 5"/>
          <p:cNvSpPr txBox="1"/>
          <p:nvPr/>
        </p:nvSpPr>
        <p:spPr>
          <a:xfrm>
            <a:off x="1418897" y="5528441"/>
            <a:ext cx="6632027" cy="923330"/>
          </a:xfrm>
          <a:prstGeom prst="rect">
            <a:avLst/>
          </a:prstGeom>
          <a:noFill/>
        </p:spPr>
        <p:txBody>
          <a:bodyPr wrap="square" rtlCol="0">
            <a:spAutoFit/>
          </a:bodyPr>
          <a:lstStyle/>
          <a:p>
            <a:r>
              <a:rPr lang="en-US" dirty="0" smtClean="0"/>
              <a:t>This is us wrapping the inductor core around with magnet wired with ten turns on each sides and then the finished on the right side</a:t>
            </a:r>
            <a:endParaRPr lang="en-US" dirty="0"/>
          </a:p>
        </p:txBody>
      </p:sp>
    </p:spTree>
    <p:extLst>
      <p:ext uri="{BB962C8B-B14F-4D97-AF65-F5344CB8AC3E}">
        <p14:creationId xmlns:p14="http://schemas.microsoft.com/office/powerpoint/2010/main" val="22716843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9393"/>
            <a:ext cx="8596668" cy="1320800"/>
          </a:xfrm>
        </p:spPr>
        <p:txBody>
          <a:bodyPr/>
          <a:lstStyle/>
          <a:p>
            <a:r>
              <a:rPr lang="en-US" dirty="0" smtClean="0"/>
              <a:t>Inductors and Transformers</a:t>
            </a:r>
            <a:endParaRPr lang="en-US"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3554" y="1417146"/>
            <a:ext cx="5040691" cy="3976414"/>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4245" y="1417146"/>
            <a:ext cx="5433452" cy="3976414"/>
          </a:xfrm>
          <a:prstGeom prst="rect">
            <a:avLst/>
          </a:prstGeom>
        </p:spPr>
      </p:pic>
      <p:sp>
        <p:nvSpPr>
          <p:cNvPr id="6" name="TextBox 5"/>
          <p:cNvSpPr txBox="1"/>
          <p:nvPr/>
        </p:nvSpPr>
        <p:spPr>
          <a:xfrm>
            <a:off x="1587062" y="5707117"/>
            <a:ext cx="7210097" cy="923330"/>
          </a:xfrm>
          <a:prstGeom prst="rect">
            <a:avLst/>
          </a:prstGeom>
          <a:noFill/>
        </p:spPr>
        <p:txBody>
          <a:bodyPr wrap="square" rtlCol="0">
            <a:spAutoFit/>
          </a:bodyPr>
          <a:lstStyle/>
          <a:p>
            <a:r>
              <a:rPr lang="en-US" dirty="0" smtClean="0"/>
              <a:t>This is one of the function generator and oscilloscope readings for one of the inductor cores and we could not get a clear sine wave without increasing the frequency</a:t>
            </a:r>
            <a:endParaRPr lang="en-US" dirty="0"/>
          </a:p>
        </p:txBody>
      </p:sp>
    </p:spTree>
    <p:extLst>
      <p:ext uri="{BB962C8B-B14F-4D97-AF65-F5344CB8AC3E}">
        <p14:creationId xmlns:p14="http://schemas.microsoft.com/office/powerpoint/2010/main" val="27764052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514" y="304800"/>
            <a:ext cx="8596668" cy="1320800"/>
          </a:xfrm>
        </p:spPr>
        <p:txBody>
          <a:bodyPr/>
          <a:lstStyle/>
          <a:p>
            <a:r>
              <a:rPr lang="en-US" dirty="0" smtClean="0"/>
              <a:t>Inductors and Transformers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42" y="1246188"/>
            <a:ext cx="5175249" cy="3881437"/>
          </a:xfr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066261" y="557419"/>
            <a:ext cx="3881437" cy="5258978"/>
          </a:xfrm>
          <a:prstGeom prst="rect">
            <a:avLst/>
          </a:prstGeom>
        </p:spPr>
      </p:pic>
      <p:sp>
        <p:nvSpPr>
          <p:cNvPr id="8" name="TextBox 7"/>
          <p:cNvSpPr txBox="1"/>
          <p:nvPr/>
        </p:nvSpPr>
        <p:spPr>
          <a:xfrm>
            <a:off x="1429407" y="5665076"/>
            <a:ext cx="7283669" cy="646331"/>
          </a:xfrm>
          <a:prstGeom prst="rect">
            <a:avLst/>
          </a:prstGeom>
          <a:noFill/>
        </p:spPr>
        <p:txBody>
          <a:bodyPr wrap="square" rtlCol="0">
            <a:spAutoFit/>
          </a:bodyPr>
          <a:lstStyle/>
          <a:p>
            <a:r>
              <a:rPr lang="en-US" dirty="0" smtClean="0"/>
              <a:t>These are two of the inductor cores connected to the oscilloscope  to enable to get the reading for the sine wave</a:t>
            </a:r>
            <a:endParaRPr lang="en-US" dirty="0"/>
          </a:p>
        </p:txBody>
      </p:sp>
    </p:spTree>
    <p:extLst>
      <p:ext uri="{BB962C8B-B14F-4D97-AF65-F5344CB8AC3E}">
        <p14:creationId xmlns:p14="http://schemas.microsoft.com/office/powerpoint/2010/main" val="26806034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8883"/>
            <a:ext cx="8596668" cy="1320800"/>
          </a:xfrm>
        </p:spPr>
        <p:txBody>
          <a:bodyPr/>
          <a:lstStyle/>
          <a:p>
            <a:r>
              <a:rPr lang="en-US" dirty="0" smtClean="0"/>
              <a:t>Inductors and Transformers</a:t>
            </a:r>
            <a:endParaRPr lang="en-US" dirty="0"/>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645161" y="1309251"/>
            <a:ext cx="6661013" cy="3881437"/>
          </a:xfrm>
        </p:spPr>
      </p:pic>
      <p:sp>
        <p:nvSpPr>
          <p:cNvPr id="5" name="TextBox 4"/>
          <p:cNvSpPr txBox="1"/>
          <p:nvPr/>
        </p:nvSpPr>
        <p:spPr>
          <a:xfrm>
            <a:off x="1566041" y="5549462"/>
            <a:ext cx="5580993" cy="646331"/>
          </a:xfrm>
          <a:prstGeom prst="rect">
            <a:avLst/>
          </a:prstGeom>
          <a:noFill/>
        </p:spPr>
        <p:txBody>
          <a:bodyPr wrap="square" rtlCol="0">
            <a:spAutoFit/>
          </a:bodyPr>
          <a:lstStyle/>
          <a:p>
            <a:r>
              <a:rPr lang="en-US" dirty="0" smtClean="0"/>
              <a:t>This is a reading for the oscilloscope measuring a sine wave at 1 volt peak to peak</a:t>
            </a:r>
            <a:endParaRPr lang="en-US" dirty="0"/>
          </a:p>
        </p:txBody>
      </p:sp>
    </p:spTree>
    <p:extLst>
      <p:ext uri="{BB962C8B-B14F-4D97-AF65-F5344CB8AC3E}">
        <p14:creationId xmlns:p14="http://schemas.microsoft.com/office/powerpoint/2010/main" val="13980581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Inductors and Transformers</a:t>
            </a:r>
            <a:endParaRPr lang="en-US" dirty="0"/>
          </a:p>
        </p:txBody>
      </p:sp>
      <p:sp>
        <p:nvSpPr>
          <p:cNvPr id="3" name="Content Placeholder 2"/>
          <p:cNvSpPr>
            <a:spLocks noGrp="1"/>
          </p:cNvSpPr>
          <p:nvPr>
            <p:ph idx="1"/>
          </p:nvPr>
        </p:nvSpPr>
        <p:spPr/>
        <p:txBody>
          <a:bodyPr/>
          <a:lstStyle/>
          <a:p>
            <a:r>
              <a:rPr lang="en-US" dirty="0" smtClean="0"/>
              <a:t>Observations: The winding of the wire is the turns on a transform. The bigger the core is the less inductance it has. </a:t>
            </a:r>
            <a:endParaRPr lang="en-US" dirty="0"/>
          </a:p>
        </p:txBody>
      </p:sp>
    </p:spTree>
    <p:extLst>
      <p:ext uri="{BB962C8B-B14F-4D97-AF65-F5344CB8AC3E}">
        <p14:creationId xmlns:p14="http://schemas.microsoft.com/office/powerpoint/2010/main" val="2175169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11-2</a:t>
            </a:r>
            <a:endParaRPr lang="en-US" dirty="0"/>
          </a:p>
        </p:txBody>
      </p:sp>
      <p:pic>
        <p:nvPicPr>
          <p:cNvPr id="4" name="Content Placeholder 3"/>
          <p:cNvPicPr>
            <a:picLocks noGrp="1" noChangeAspect="1"/>
          </p:cNvPicPr>
          <p:nvPr>
            <p:ph idx="1"/>
          </p:nvPr>
        </p:nvPicPr>
        <p:blipFill>
          <a:blip r:embed="rId2"/>
          <a:stretch>
            <a:fillRect/>
          </a:stretch>
        </p:blipFill>
        <p:spPr>
          <a:xfrm>
            <a:off x="516605" y="1372312"/>
            <a:ext cx="8501271" cy="4366336"/>
          </a:xfrm>
          <a:prstGeom prst="rect">
            <a:avLst/>
          </a:prstGeom>
        </p:spPr>
      </p:pic>
      <p:sp>
        <p:nvSpPr>
          <p:cNvPr id="5" name="TextBox 4"/>
          <p:cNvSpPr txBox="1"/>
          <p:nvPr/>
        </p:nvSpPr>
        <p:spPr>
          <a:xfrm>
            <a:off x="1513490" y="6201103"/>
            <a:ext cx="6043448" cy="646331"/>
          </a:xfrm>
          <a:prstGeom prst="rect">
            <a:avLst/>
          </a:prstGeom>
          <a:noFill/>
        </p:spPr>
        <p:txBody>
          <a:bodyPr wrap="square" rtlCol="0">
            <a:spAutoFit/>
          </a:bodyPr>
          <a:lstStyle/>
          <a:p>
            <a:r>
              <a:rPr lang="en-US" dirty="0" smtClean="0"/>
              <a:t>This is the </a:t>
            </a:r>
            <a:r>
              <a:rPr lang="en-US" dirty="0" err="1" smtClean="0"/>
              <a:t>multisim</a:t>
            </a:r>
            <a:r>
              <a:rPr lang="en-US" dirty="0" smtClean="0"/>
              <a:t> ac sweep reading with both components switched</a:t>
            </a:r>
            <a:endParaRPr lang="en-US" dirty="0"/>
          </a:p>
        </p:txBody>
      </p:sp>
    </p:spTree>
    <p:extLst>
      <p:ext uri="{BB962C8B-B14F-4D97-AF65-F5344CB8AC3E}">
        <p14:creationId xmlns:p14="http://schemas.microsoft.com/office/powerpoint/2010/main" val="189296337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09" y="115614"/>
            <a:ext cx="8596668" cy="1320800"/>
          </a:xfrm>
        </p:spPr>
        <p:txBody>
          <a:bodyPr/>
          <a:lstStyle/>
          <a:p>
            <a:r>
              <a:rPr lang="en-US" dirty="0" smtClean="0"/>
              <a:t>Datasheet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01131509"/>
              </p:ext>
            </p:extLst>
          </p:nvPr>
        </p:nvGraphicFramePr>
        <p:xfrm>
          <a:off x="1166648" y="928798"/>
          <a:ext cx="7921351" cy="5418137"/>
        </p:xfrm>
        <a:graphic>
          <a:graphicData uri="http://schemas.openxmlformats.org/presentationml/2006/ole">
            <mc:AlternateContent xmlns:mc="http://schemas.openxmlformats.org/markup-compatibility/2006">
              <mc:Choice xmlns:v="urn:schemas-microsoft-com:vml" Requires="v">
                <p:oleObj spid="_x0000_s20487" name="Acrobat Document" r:id="rId3" imgW="5829300" imgH="7543800" progId="AcroExch.Document.DC">
                  <p:embed/>
                </p:oleObj>
              </mc:Choice>
              <mc:Fallback>
                <p:oleObj name="Acrobat Document" r:id="rId3" imgW="5829300" imgH="7543800" progId="AcroExch.Document.DC">
                  <p:embed/>
                  <p:pic>
                    <p:nvPicPr>
                      <p:cNvPr id="0" name=""/>
                      <p:cNvPicPr/>
                      <p:nvPr/>
                    </p:nvPicPr>
                    <p:blipFill>
                      <a:blip r:embed="rId4"/>
                      <a:stretch>
                        <a:fillRect/>
                      </a:stretch>
                    </p:blipFill>
                    <p:spPr>
                      <a:xfrm>
                        <a:off x="1166648" y="928798"/>
                        <a:ext cx="7921351" cy="5418137"/>
                      </a:xfrm>
                      <a:prstGeom prst="rect">
                        <a:avLst/>
                      </a:prstGeom>
                    </p:spPr>
                  </p:pic>
                </p:oleObj>
              </mc:Fallback>
            </mc:AlternateContent>
          </a:graphicData>
        </a:graphic>
      </p:graphicFrame>
    </p:spTree>
    <p:extLst>
      <p:ext uri="{BB962C8B-B14F-4D97-AF65-F5344CB8AC3E}">
        <p14:creationId xmlns:p14="http://schemas.microsoft.com/office/powerpoint/2010/main" val="2001159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11-2</a:t>
            </a:r>
            <a:endParaRPr lang="en-US" dirty="0"/>
          </a:p>
        </p:txBody>
      </p:sp>
      <p:pic>
        <p:nvPicPr>
          <p:cNvPr id="4" name="Content Placeholder 3"/>
          <p:cNvPicPr>
            <a:picLocks noGrp="1" noChangeAspect="1"/>
          </p:cNvPicPr>
          <p:nvPr>
            <p:ph idx="1"/>
          </p:nvPr>
        </p:nvPicPr>
        <p:blipFill>
          <a:blip r:embed="rId2"/>
          <a:stretch>
            <a:fillRect/>
          </a:stretch>
        </p:blipFill>
        <p:spPr>
          <a:xfrm>
            <a:off x="4897821" y="1403844"/>
            <a:ext cx="4804193" cy="3881437"/>
          </a:xfrm>
          <a:prstGeom prst="rect">
            <a:avLst/>
          </a:prstGeom>
        </p:spPr>
      </p:pic>
      <p:pic>
        <p:nvPicPr>
          <p:cNvPr id="5" name="Picture 4"/>
          <p:cNvPicPr>
            <a:picLocks noChangeAspect="1"/>
          </p:cNvPicPr>
          <p:nvPr/>
        </p:nvPicPr>
        <p:blipFill>
          <a:blip r:embed="rId3"/>
          <a:stretch>
            <a:fillRect/>
          </a:stretch>
        </p:blipFill>
        <p:spPr>
          <a:xfrm>
            <a:off x="94265" y="1403844"/>
            <a:ext cx="4803556" cy="3881437"/>
          </a:xfrm>
          <a:prstGeom prst="rect">
            <a:avLst/>
          </a:prstGeom>
        </p:spPr>
      </p:pic>
      <p:sp>
        <p:nvSpPr>
          <p:cNvPr id="6" name="Rectangle 5"/>
          <p:cNvSpPr/>
          <p:nvPr/>
        </p:nvSpPr>
        <p:spPr>
          <a:xfrm>
            <a:off x="2154621" y="5680870"/>
            <a:ext cx="6096000" cy="646331"/>
          </a:xfrm>
          <a:prstGeom prst="rect">
            <a:avLst/>
          </a:prstGeom>
        </p:spPr>
        <p:txBody>
          <a:bodyPr>
            <a:spAutoFit/>
          </a:bodyPr>
          <a:lstStyle/>
          <a:p>
            <a:r>
              <a:rPr lang="en-US" dirty="0"/>
              <a:t>This is the picture of the circuit with components switched</a:t>
            </a:r>
          </a:p>
        </p:txBody>
      </p:sp>
    </p:spTree>
    <p:extLst>
      <p:ext uri="{BB962C8B-B14F-4D97-AF65-F5344CB8AC3E}">
        <p14:creationId xmlns:p14="http://schemas.microsoft.com/office/powerpoint/2010/main" val="4189156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27" y="159494"/>
            <a:ext cx="8596668" cy="987972"/>
          </a:xfrm>
        </p:spPr>
        <p:txBody>
          <a:bodyPr/>
          <a:lstStyle/>
          <a:p>
            <a:r>
              <a:rPr lang="en-US" dirty="0" smtClean="0"/>
              <a:t>Lab 11-2</a:t>
            </a:r>
            <a:endParaRPr lang="en-US" dirty="0"/>
          </a:p>
        </p:txBody>
      </p:sp>
      <p:pic>
        <p:nvPicPr>
          <p:cNvPr id="4" name="Picture 3"/>
          <p:cNvPicPr>
            <a:picLocks noChangeAspect="1"/>
          </p:cNvPicPr>
          <p:nvPr/>
        </p:nvPicPr>
        <p:blipFill>
          <a:blip r:embed="rId2"/>
          <a:stretch>
            <a:fillRect/>
          </a:stretch>
        </p:blipFill>
        <p:spPr>
          <a:xfrm>
            <a:off x="467127" y="1138085"/>
            <a:ext cx="6753225" cy="5412828"/>
          </a:xfrm>
          <a:prstGeom prst="rect">
            <a:avLst/>
          </a:prstGeom>
        </p:spPr>
      </p:pic>
      <p:sp>
        <p:nvSpPr>
          <p:cNvPr id="5" name="Rectangle 4"/>
          <p:cNvSpPr/>
          <p:nvPr/>
        </p:nvSpPr>
        <p:spPr>
          <a:xfrm>
            <a:off x="7483367" y="1876124"/>
            <a:ext cx="2186151" cy="2862322"/>
          </a:xfrm>
          <a:prstGeom prst="rect">
            <a:avLst/>
          </a:prstGeom>
        </p:spPr>
        <p:txBody>
          <a:bodyPr wrap="square">
            <a:spAutoFit/>
          </a:bodyPr>
          <a:lstStyle/>
          <a:p>
            <a:r>
              <a:rPr lang="en-US" dirty="0"/>
              <a:t>This is each reading for different frequencies for each desired circuit with a different </a:t>
            </a:r>
            <a:r>
              <a:rPr lang="en-US" dirty="0" smtClean="0"/>
              <a:t>capacitor and the components switched</a:t>
            </a:r>
            <a:endParaRPr lang="en-US" dirty="0"/>
          </a:p>
        </p:txBody>
      </p:sp>
    </p:spTree>
    <p:extLst>
      <p:ext uri="{BB962C8B-B14F-4D97-AF65-F5344CB8AC3E}">
        <p14:creationId xmlns:p14="http://schemas.microsoft.com/office/powerpoint/2010/main" val="1485508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11-2</a:t>
            </a:r>
            <a:endParaRPr lang="en-US" dirty="0"/>
          </a:p>
        </p:txBody>
      </p:sp>
      <p:sp>
        <p:nvSpPr>
          <p:cNvPr id="3" name="Content Placeholder 2"/>
          <p:cNvSpPr>
            <a:spLocks noGrp="1"/>
          </p:cNvSpPr>
          <p:nvPr>
            <p:ph idx="1"/>
          </p:nvPr>
        </p:nvSpPr>
        <p:spPr/>
        <p:txBody>
          <a:bodyPr/>
          <a:lstStyle/>
          <a:p>
            <a:r>
              <a:rPr lang="en-US" dirty="0" smtClean="0"/>
              <a:t>Observations</a:t>
            </a:r>
            <a:r>
              <a:rPr lang="en-US" dirty="0"/>
              <a:t>: </a:t>
            </a:r>
            <a:r>
              <a:rPr lang="en-US" dirty="0" smtClean="0"/>
              <a:t>when using a higher capacitance capacitor </a:t>
            </a:r>
            <a:r>
              <a:rPr lang="en-US" dirty="0"/>
              <a:t>the output </a:t>
            </a:r>
            <a:r>
              <a:rPr lang="en-US" dirty="0" smtClean="0"/>
              <a:t>voltage increased. </a:t>
            </a:r>
            <a:r>
              <a:rPr lang="en-US" dirty="0"/>
              <a:t>T</a:t>
            </a:r>
            <a:r>
              <a:rPr lang="en-US" dirty="0" smtClean="0"/>
              <a:t>he </a:t>
            </a:r>
            <a:r>
              <a:rPr lang="en-US" dirty="0"/>
              <a:t>resistance stayed the same throughout the process</a:t>
            </a:r>
            <a:r>
              <a:rPr lang="en-US" dirty="0" smtClean="0"/>
              <a:t>. Doing the lab with the components switched from lab 11 the outputs were completely switched. </a:t>
            </a:r>
            <a:endParaRPr lang="en-US" dirty="0"/>
          </a:p>
        </p:txBody>
      </p:sp>
    </p:spTree>
    <p:extLst>
      <p:ext uri="{BB962C8B-B14F-4D97-AF65-F5344CB8AC3E}">
        <p14:creationId xmlns:p14="http://schemas.microsoft.com/office/powerpoint/2010/main" val="113894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41" y="262759"/>
            <a:ext cx="8596668" cy="1320800"/>
          </a:xfrm>
        </p:spPr>
        <p:txBody>
          <a:bodyPr>
            <a:normAutofit fontScale="90000"/>
          </a:bodyPr>
          <a:lstStyle/>
          <a:p>
            <a:r>
              <a:rPr lang="en-US" dirty="0" smtClean="0"/>
              <a:t>Lab 13: RL Lab</a:t>
            </a:r>
            <a:br>
              <a:rPr lang="en-US" dirty="0" smtClean="0"/>
            </a:br>
            <a:r>
              <a:rPr lang="en-US" dirty="0" smtClean="0"/>
              <a:t>Lab Partners were </a:t>
            </a:r>
            <a:r>
              <a:rPr lang="en-US" dirty="0"/>
              <a:t>Jarred Clark and </a:t>
            </a:r>
            <a:r>
              <a:rPr lang="en-US" dirty="0" smtClean="0"/>
              <a:t>Seth Wills</a:t>
            </a:r>
            <a:endParaRPr lang="en-US" dirty="0"/>
          </a:p>
        </p:txBody>
      </p:sp>
      <p:sp>
        <p:nvSpPr>
          <p:cNvPr id="4" name="Rectangle 3"/>
          <p:cNvSpPr/>
          <p:nvPr/>
        </p:nvSpPr>
        <p:spPr>
          <a:xfrm>
            <a:off x="630621" y="1964444"/>
            <a:ext cx="9259613" cy="3416320"/>
          </a:xfrm>
          <a:prstGeom prst="rect">
            <a:avLst/>
          </a:prstGeom>
        </p:spPr>
        <p:txBody>
          <a:bodyPr wrap="square">
            <a:spAutoFit/>
          </a:bodyPr>
          <a:lstStyle/>
          <a:p>
            <a:r>
              <a:rPr lang="en-US" sz="2400" dirty="0"/>
              <a:t>The Purpose of this lab is to redo lab </a:t>
            </a:r>
            <a:r>
              <a:rPr lang="en-US" sz="2400" dirty="0" smtClean="0"/>
              <a:t>13 </a:t>
            </a:r>
            <a:r>
              <a:rPr lang="en-US" sz="2400" dirty="0"/>
              <a:t>from EECT 111 but using </a:t>
            </a:r>
            <a:r>
              <a:rPr lang="en-US" sz="2400" dirty="0" err="1"/>
              <a:t>elvis</a:t>
            </a:r>
            <a:r>
              <a:rPr lang="en-US" sz="2400" dirty="0"/>
              <a:t> by experimenting with resistors and </a:t>
            </a:r>
            <a:r>
              <a:rPr lang="en-US" sz="2400" dirty="0" err="1" smtClean="0"/>
              <a:t>indcutors</a:t>
            </a:r>
            <a:r>
              <a:rPr lang="en-US" sz="2400" dirty="0" smtClean="0"/>
              <a:t>.</a:t>
            </a:r>
            <a:endParaRPr lang="en-US" sz="2400" dirty="0"/>
          </a:p>
          <a:p>
            <a:r>
              <a:rPr lang="en-US" sz="2400" dirty="0"/>
              <a:t>By measuring the input and output voltages using an oscilloscope.</a:t>
            </a:r>
          </a:p>
          <a:p>
            <a:endParaRPr lang="en-US" sz="2400" dirty="0"/>
          </a:p>
          <a:p>
            <a:r>
              <a:rPr lang="en-US" sz="2400" dirty="0"/>
              <a:t>Equipment needed:</a:t>
            </a:r>
          </a:p>
          <a:p>
            <a:r>
              <a:rPr lang="en-US" sz="2400" dirty="0"/>
              <a:t>1 – Digital </a:t>
            </a:r>
            <a:r>
              <a:rPr lang="en-US" sz="2400" dirty="0" err="1"/>
              <a:t>Multimeter</a:t>
            </a:r>
            <a:r>
              <a:rPr lang="en-US" sz="2400" dirty="0"/>
              <a:t>                1 – Function Generator</a:t>
            </a:r>
          </a:p>
          <a:p>
            <a:r>
              <a:rPr lang="en-US" sz="2400" dirty="0"/>
              <a:t>1 – Elvis II                                  3 – </a:t>
            </a:r>
            <a:r>
              <a:rPr lang="en-US" sz="2400" dirty="0" smtClean="0"/>
              <a:t>inductors</a:t>
            </a:r>
            <a:endParaRPr lang="en-US" sz="2400" dirty="0"/>
          </a:p>
          <a:p>
            <a:r>
              <a:rPr lang="en-US" sz="2400" dirty="0"/>
              <a:t>1 – </a:t>
            </a:r>
            <a:r>
              <a:rPr lang="en-US" sz="2400" dirty="0" smtClean="0"/>
              <a:t>resistor, 100 ohm</a:t>
            </a:r>
            <a:r>
              <a:rPr lang="en-US" sz="2400" dirty="0"/>
              <a:t>		</a:t>
            </a:r>
            <a:r>
              <a:rPr lang="en-US" sz="2400" dirty="0" smtClean="0"/>
              <a:t>         1 </a:t>
            </a:r>
            <a:r>
              <a:rPr lang="en-US" sz="2400" dirty="0"/>
              <a:t>– LCR Meter                            </a:t>
            </a:r>
          </a:p>
          <a:p>
            <a:r>
              <a:rPr lang="en-US" sz="2400" dirty="0"/>
              <a:t>1 – Oscilloscope </a:t>
            </a:r>
          </a:p>
        </p:txBody>
      </p:sp>
    </p:spTree>
    <p:extLst>
      <p:ext uri="{BB962C8B-B14F-4D97-AF65-F5344CB8AC3E}">
        <p14:creationId xmlns:p14="http://schemas.microsoft.com/office/powerpoint/2010/main" val="11280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62" y="199696"/>
            <a:ext cx="8596668" cy="1320800"/>
          </a:xfrm>
        </p:spPr>
        <p:txBody>
          <a:bodyPr/>
          <a:lstStyle/>
          <a:p>
            <a:r>
              <a:rPr lang="en-US" dirty="0" smtClean="0"/>
              <a:t>Lab 13</a:t>
            </a:r>
            <a:endParaRPr lang="en-US" dirty="0"/>
          </a:p>
        </p:txBody>
      </p:sp>
      <p:pic>
        <p:nvPicPr>
          <p:cNvPr id="4" name="Picture 3"/>
          <p:cNvPicPr>
            <a:picLocks noChangeAspect="1"/>
          </p:cNvPicPr>
          <p:nvPr/>
        </p:nvPicPr>
        <p:blipFill>
          <a:blip r:embed="rId3"/>
          <a:stretch>
            <a:fillRect/>
          </a:stretch>
        </p:blipFill>
        <p:spPr>
          <a:xfrm>
            <a:off x="838198" y="1520496"/>
            <a:ext cx="8610601" cy="3030428"/>
          </a:xfrm>
          <a:prstGeom prst="rect">
            <a:avLst/>
          </a:prstGeom>
        </p:spPr>
      </p:pic>
      <p:sp>
        <p:nvSpPr>
          <p:cNvPr id="5" name="TextBox 4"/>
          <p:cNvSpPr txBox="1"/>
          <p:nvPr/>
        </p:nvSpPr>
        <p:spPr>
          <a:xfrm>
            <a:off x="1460938" y="5044966"/>
            <a:ext cx="6442841" cy="646331"/>
          </a:xfrm>
          <a:prstGeom prst="rect">
            <a:avLst/>
          </a:prstGeom>
          <a:noFill/>
        </p:spPr>
        <p:txBody>
          <a:bodyPr wrap="square" rtlCol="0">
            <a:spAutoFit/>
          </a:bodyPr>
          <a:lstStyle/>
          <a:p>
            <a:r>
              <a:rPr lang="en-US" dirty="0" smtClean="0"/>
              <a:t>This is our </a:t>
            </a:r>
            <a:r>
              <a:rPr lang="en-US" dirty="0" err="1" smtClean="0"/>
              <a:t>multisim</a:t>
            </a:r>
            <a:r>
              <a:rPr lang="en-US" dirty="0" smtClean="0"/>
              <a:t> simulations for lab 13 using an 100 ohm resistor and three different inductors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626239413"/>
              </p:ext>
            </p:extLst>
          </p:nvPr>
        </p:nvGraphicFramePr>
        <p:xfrm>
          <a:off x="8051530" y="5223641"/>
          <a:ext cx="1514855" cy="986769"/>
        </p:xfrm>
        <a:graphic>
          <a:graphicData uri="http://schemas.openxmlformats.org/presentationml/2006/ole">
            <mc:AlternateContent xmlns:mc="http://schemas.openxmlformats.org/markup-compatibility/2006">
              <mc:Choice xmlns:v="urn:schemas-microsoft-com:vml" Requires="v">
                <p:oleObj spid="_x0000_s5129"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8051530" y="5223641"/>
                        <a:ext cx="1514855" cy="986769"/>
                      </a:xfrm>
                      <a:prstGeom prst="rect">
                        <a:avLst/>
                      </a:prstGeom>
                    </p:spPr>
                  </p:pic>
                </p:oleObj>
              </mc:Fallback>
            </mc:AlternateContent>
          </a:graphicData>
        </a:graphic>
      </p:graphicFrame>
    </p:spTree>
    <p:extLst>
      <p:ext uri="{BB962C8B-B14F-4D97-AF65-F5344CB8AC3E}">
        <p14:creationId xmlns:p14="http://schemas.microsoft.com/office/powerpoint/2010/main" val="2879915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41" y="262759"/>
            <a:ext cx="8596668" cy="1320800"/>
          </a:xfrm>
        </p:spPr>
        <p:txBody>
          <a:bodyPr/>
          <a:lstStyle/>
          <a:p>
            <a:r>
              <a:rPr lang="en-US" dirty="0" smtClean="0"/>
              <a:t>Lab 13</a:t>
            </a:r>
            <a:endParaRPr lang="en-US" dirty="0"/>
          </a:p>
        </p:txBody>
      </p:sp>
      <p:pic>
        <p:nvPicPr>
          <p:cNvPr id="4" name="Content Placeholder 3"/>
          <p:cNvPicPr>
            <a:picLocks noGrp="1" noChangeAspect="1"/>
          </p:cNvPicPr>
          <p:nvPr>
            <p:ph idx="1"/>
          </p:nvPr>
        </p:nvPicPr>
        <p:blipFill>
          <a:blip r:embed="rId2"/>
          <a:stretch>
            <a:fillRect/>
          </a:stretch>
        </p:blipFill>
        <p:spPr>
          <a:xfrm>
            <a:off x="1095610" y="1059793"/>
            <a:ext cx="7890734" cy="4702667"/>
          </a:xfrm>
          <a:prstGeom prst="rect">
            <a:avLst/>
          </a:prstGeom>
        </p:spPr>
      </p:pic>
      <p:sp>
        <p:nvSpPr>
          <p:cNvPr id="5" name="TextBox 4"/>
          <p:cNvSpPr txBox="1"/>
          <p:nvPr/>
        </p:nvSpPr>
        <p:spPr>
          <a:xfrm>
            <a:off x="1330825" y="5990897"/>
            <a:ext cx="7420304" cy="646331"/>
          </a:xfrm>
          <a:prstGeom prst="rect">
            <a:avLst/>
          </a:prstGeom>
          <a:noFill/>
        </p:spPr>
        <p:txBody>
          <a:bodyPr wrap="square" rtlCol="0">
            <a:spAutoFit/>
          </a:bodyPr>
          <a:lstStyle/>
          <a:p>
            <a:r>
              <a:rPr lang="en-US" dirty="0" smtClean="0"/>
              <a:t>This is our </a:t>
            </a:r>
            <a:r>
              <a:rPr lang="en-US" dirty="0" err="1" smtClean="0"/>
              <a:t>multisim</a:t>
            </a:r>
            <a:r>
              <a:rPr lang="en-US" dirty="0" smtClean="0"/>
              <a:t> Ac sweep reading the inputs and outputs to each circuit with a different inductor</a:t>
            </a:r>
            <a:endParaRPr lang="en-US" dirty="0"/>
          </a:p>
        </p:txBody>
      </p:sp>
    </p:spTree>
    <p:extLst>
      <p:ext uri="{BB962C8B-B14F-4D97-AF65-F5344CB8AC3E}">
        <p14:creationId xmlns:p14="http://schemas.microsoft.com/office/powerpoint/2010/main" val="1486108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13</a:t>
            </a:r>
            <a:endParaRPr lang="en-US" dirty="0"/>
          </a:p>
        </p:txBody>
      </p:sp>
      <p:pic>
        <p:nvPicPr>
          <p:cNvPr id="4" name="Content Placeholder 3"/>
          <p:cNvPicPr>
            <a:picLocks noGrp="1" noChangeAspect="1"/>
          </p:cNvPicPr>
          <p:nvPr>
            <p:ph idx="1"/>
          </p:nvPr>
        </p:nvPicPr>
        <p:blipFill>
          <a:blip r:embed="rId2"/>
          <a:stretch>
            <a:fillRect/>
          </a:stretch>
        </p:blipFill>
        <p:spPr>
          <a:xfrm>
            <a:off x="577583" y="1511738"/>
            <a:ext cx="5339741" cy="388143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3034"/>
          <a:stretch/>
        </p:blipFill>
        <p:spPr>
          <a:xfrm>
            <a:off x="5917324" y="1511738"/>
            <a:ext cx="5475890" cy="3881437"/>
          </a:xfrm>
          <a:prstGeom prst="rect">
            <a:avLst/>
          </a:prstGeom>
        </p:spPr>
      </p:pic>
      <p:sp>
        <p:nvSpPr>
          <p:cNvPr id="7" name="Rectangle 6"/>
          <p:cNvSpPr/>
          <p:nvPr/>
        </p:nvSpPr>
        <p:spPr>
          <a:xfrm>
            <a:off x="2186152" y="5743931"/>
            <a:ext cx="6096000" cy="646331"/>
          </a:xfrm>
          <a:prstGeom prst="rect">
            <a:avLst/>
          </a:prstGeom>
        </p:spPr>
        <p:txBody>
          <a:bodyPr>
            <a:spAutoFit/>
          </a:bodyPr>
          <a:lstStyle/>
          <a:p>
            <a:r>
              <a:rPr lang="en-US" dirty="0"/>
              <a:t>This is a picture of our circuit for one of the </a:t>
            </a:r>
            <a:r>
              <a:rPr lang="en-US" dirty="0" smtClean="0"/>
              <a:t>inductors </a:t>
            </a:r>
            <a:r>
              <a:rPr lang="en-US" dirty="0"/>
              <a:t>and the reading of the bode analyzer</a:t>
            </a:r>
          </a:p>
        </p:txBody>
      </p:sp>
    </p:spTree>
    <p:extLst>
      <p:ext uri="{BB962C8B-B14F-4D97-AF65-F5344CB8AC3E}">
        <p14:creationId xmlns:p14="http://schemas.microsoft.com/office/powerpoint/2010/main" val="1462257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451" y="168165"/>
            <a:ext cx="8596668" cy="1320800"/>
          </a:xfrm>
        </p:spPr>
        <p:txBody>
          <a:bodyPr/>
          <a:lstStyle/>
          <a:p>
            <a:r>
              <a:rPr lang="en-US" dirty="0" smtClean="0"/>
              <a:t>Lab 13</a:t>
            </a:r>
            <a:endParaRPr lang="en-US" dirty="0"/>
          </a:p>
        </p:txBody>
      </p:sp>
      <p:pic>
        <p:nvPicPr>
          <p:cNvPr id="6" name="Content Placeholder 5"/>
          <p:cNvPicPr>
            <a:picLocks noGrp="1" noChangeAspect="1"/>
          </p:cNvPicPr>
          <p:nvPr>
            <p:ph idx="1"/>
          </p:nvPr>
        </p:nvPicPr>
        <p:blipFill>
          <a:blip r:embed="rId2"/>
          <a:stretch>
            <a:fillRect/>
          </a:stretch>
        </p:blipFill>
        <p:spPr>
          <a:xfrm>
            <a:off x="790788" y="681421"/>
            <a:ext cx="8188924" cy="5046717"/>
          </a:xfrm>
          <a:prstGeom prst="rect">
            <a:avLst/>
          </a:prstGeom>
        </p:spPr>
      </p:pic>
      <p:sp>
        <p:nvSpPr>
          <p:cNvPr id="7" name="Rectangle 6"/>
          <p:cNvSpPr/>
          <p:nvPr/>
        </p:nvSpPr>
        <p:spPr>
          <a:xfrm>
            <a:off x="2144110" y="5728138"/>
            <a:ext cx="6096000" cy="646331"/>
          </a:xfrm>
          <a:prstGeom prst="rect">
            <a:avLst/>
          </a:prstGeom>
        </p:spPr>
        <p:txBody>
          <a:bodyPr>
            <a:spAutoFit/>
          </a:bodyPr>
          <a:lstStyle/>
          <a:p>
            <a:r>
              <a:rPr lang="en-US" dirty="0"/>
              <a:t>This is each reading for different frequencies for each desired circuit with a different </a:t>
            </a:r>
            <a:r>
              <a:rPr lang="en-US" dirty="0" smtClean="0"/>
              <a:t>inductor</a:t>
            </a:r>
            <a:endParaRPr lang="en-US" dirty="0"/>
          </a:p>
        </p:txBody>
      </p:sp>
    </p:spTree>
    <p:extLst>
      <p:ext uri="{BB962C8B-B14F-4D97-AF65-F5344CB8AC3E}">
        <p14:creationId xmlns:p14="http://schemas.microsoft.com/office/powerpoint/2010/main" val="4138344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 11: RC </a:t>
            </a:r>
            <a:r>
              <a:rPr lang="en-US" dirty="0" smtClean="0"/>
              <a:t>Lab</a:t>
            </a:r>
            <a:br>
              <a:rPr lang="en-US" dirty="0" smtClean="0"/>
            </a:br>
            <a:r>
              <a:rPr lang="en-US" dirty="0" err="1" smtClean="0"/>
              <a:t>Lab</a:t>
            </a:r>
            <a:r>
              <a:rPr lang="en-US" dirty="0" smtClean="0"/>
              <a:t> Partners were </a:t>
            </a:r>
            <a:r>
              <a:rPr lang="en-US" dirty="0" smtClean="0"/>
              <a:t>Jarred Clark and </a:t>
            </a:r>
            <a:r>
              <a:rPr lang="en-US" dirty="0" smtClean="0"/>
              <a:t>Seth Wills</a:t>
            </a:r>
            <a:endParaRPr lang="en-US" dirty="0"/>
          </a:p>
        </p:txBody>
      </p:sp>
      <p:sp>
        <p:nvSpPr>
          <p:cNvPr id="3" name="Content Placeholder 2"/>
          <p:cNvSpPr>
            <a:spLocks noGrp="1"/>
          </p:cNvSpPr>
          <p:nvPr>
            <p:ph idx="1"/>
          </p:nvPr>
        </p:nvSpPr>
        <p:spPr>
          <a:xfrm>
            <a:off x="677334" y="2655614"/>
            <a:ext cx="8596668" cy="3587531"/>
          </a:xfrm>
        </p:spPr>
        <p:txBody>
          <a:bodyPr>
            <a:normAutofit/>
          </a:bodyPr>
          <a:lstStyle/>
          <a:p>
            <a:pPr marL="0" indent="0">
              <a:buNone/>
            </a:pPr>
            <a:r>
              <a:rPr lang="en-US" dirty="0" smtClean="0"/>
              <a:t>The Purpose of this lab is to redo lab 11 from EECT 111 but using </a:t>
            </a:r>
            <a:r>
              <a:rPr lang="en-US" dirty="0" err="1" smtClean="0"/>
              <a:t>elvis</a:t>
            </a:r>
            <a:r>
              <a:rPr lang="en-US" dirty="0" smtClean="0"/>
              <a:t> by experimenting with resistors and capacitors.</a:t>
            </a:r>
          </a:p>
          <a:p>
            <a:pPr marL="0" indent="0">
              <a:buNone/>
            </a:pPr>
            <a:r>
              <a:rPr lang="en-US" dirty="0" smtClean="0"/>
              <a:t>By measuring the input and output voltages using an oscilloscope.</a:t>
            </a:r>
          </a:p>
          <a:p>
            <a:pPr marL="0" indent="0">
              <a:buNone/>
            </a:pPr>
            <a:endParaRPr lang="en-US" dirty="0" smtClean="0"/>
          </a:p>
          <a:p>
            <a:pPr marL="0" indent="0">
              <a:buNone/>
            </a:pPr>
            <a:r>
              <a:rPr lang="en-US" dirty="0"/>
              <a:t>Equipment needed</a:t>
            </a:r>
            <a:r>
              <a:rPr lang="en-US" dirty="0" smtClean="0"/>
              <a:t>:</a:t>
            </a:r>
            <a:endParaRPr lang="en-US" dirty="0"/>
          </a:p>
          <a:p>
            <a:pPr marL="0" indent="0">
              <a:buNone/>
            </a:pPr>
            <a:r>
              <a:rPr lang="en-US" dirty="0"/>
              <a:t>1 – Digital </a:t>
            </a:r>
            <a:r>
              <a:rPr lang="en-US" dirty="0" err="1" smtClean="0"/>
              <a:t>Multimeter</a:t>
            </a:r>
            <a:r>
              <a:rPr lang="en-US" dirty="0" smtClean="0"/>
              <a:t>                </a:t>
            </a:r>
            <a:r>
              <a:rPr lang="en-US" dirty="0"/>
              <a:t>1 – Function </a:t>
            </a:r>
            <a:r>
              <a:rPr lang="en-US" dirty="0" smtClean="0"/>
              <a:t>Generator</a:t>
            </a:r>
          </a:p>
          <a:p>
            <a:pPr marL="0" indent="0">
              <a:buNone/>
            </a:pPr>
            <a:r>
              <a:rPr lang="en-US" dirty="0" smtClean="0"/>
              <a:t>1 </a:t>
            </a:r>
            <a:r>
              <a:rPr lang="en-US" dirty="0"/>
              <a:t>– Elvis </a:t>
            </a:r>
            <a:r>
              <a:rPr lang="en-US" dirty="0" smtClean="0"/>
              <a:t>II                                  3 </a:t>
            </a:r>
            <a:r>
              <a:rPr lang="en-US" dirty="0"/>
              <a:t>– capacitors</a:t>
            </a:r>
          </a:p>
          <a:p>
            <a:pPr marL="0" indent="0">
              <a:buNone/>
            </a:pPr>
            <a:r>
              <a:rPr lang="en-US" dirty="0"/>
              <a:t>1 – </a:t>
            </a:r>
            <a:r>
              <a:rPr lang="en-US" dirty="0" smtClean="0"/>
              <a:t>resistor					  1 </a:t>
            </a:r>
            <a:r>
              <a:rPr lang="en-US" dirty="0"/>
              <a:t>– LCR </a:t>
            </a:r>
            <a:r>
              <a:rPr lang="en-US" dirty="0" smtClean="0"/>
              <a:t>Meter                            </a:t>
            </a:r>
          </a:p>
          <a:p>
            <a:pPr marL="0" indent="0">
              <a:buNone/>
            </a:pPr>
            <a:r>
              <a:rPr lang="en-US" dirty="0" smtClean="0"/>
              <a:t>1 </a:t>
            </a:r>
            <a:r>
              <a:rPr lang="en-US" dirty="0"/>
              <a:t>– Oscilloscope </a:t>
            </a:r>
          </a:p>
          <a:p>
            <a:pPr marL="0" indent="0">
              <a:buNone/>
            </a:pPr>
            <a:endParaRPr lang="en-US" dirty="0"/>
          </a:p>
        </p:txBody>
      </p:sp>
    </p:spTree>
    <p:extLst>
      <p:ext uri="{BB962C8B-B14F-4D97-AF65-F5344CB8AC3E}">
        <p14:creationId xmlns:p14="http://schemas.microsoft.com/office/powerpoint/2010/main" val="825474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13</a:t>
            </a:r>
            <a:endParaRPr lang="en-US" dirty="0"/>
          </a:p>
        </p:txBody>
      </p:sp>
      <p:sp>
        <p:nvSpPr>
          <p:cNvPr id="3" name="Content Placeholder 2"/>
          <p:cNvSpPr>
            <a:spLocks noGrp="1"/>
          </p:cNvSpPr>
          <p:nvPr>
            <p:ph idx="1"/>
          </p:nvPr>
        </p:nvSpPr>
        <p:spPr/>
        <p:txBody>
          <a:bodyPr/>
          <a:lstStyle/>
          <a:p>
            <a:r>
              <a:rPr lang="en-US" dirty="0" smtClean="0"/>
              <a:t>Observations: the </a:t>
            </a:r>
            <a:r>
              <a:rPr lang="en-US" dirty="0"/>
              <a:t>bigger the inductor the higher the output voltage will be and the resistance stayed the same throughout the process.</a:t>
            </a:r>
          </a:p>
          <a:p>
            <a:endParaRPr lang="en-US" dirty="0"/>
          </a:p>
        </p:txBody>
      </p:sp>
    </p:spTree>
    <p:extLst>
      <p:ext uri="{BB962C8B-B14F-4D97-AF65-F5344CB8AC3E}">
        <p14:creationId xmlns:p14="http://schemas.microsoft.com/office/powerpoint/2010/main" val="1168970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6" y="73573"/>
            <a:ext cx="8596668" cy="1965434"/>
          </a:xfrm>
        </p:spPr>
        <p:txBody>
          <a:bodyPr>
            <a:normAutofit fontScale="90000"/>
          </a:bodyPr>
          <a:lstStyle/>
          <a:p>
            <a:r>
              <a:rPr lang="en-US" dirty="0" smtClean="0"/>
              <a:t>Lab 13-2: RL Lab but switching the inductor and the resistors location</a:t>
            </a:r>
            <a:br>
              <a:rPr lang="en-US" dirty="0" smtClean="0"/>
            </a:br>
            <a:r>
              <a:rPr lang="en-US" dirty="0" smtClean="0"/>
              <a:t>Lab Partners were Seth Wills and </a:t>
            </a:r>
            <a:r>
              <a:rPr lang="en-US" dirty="0"/>
              <a:t>Jarred Clark </a:t>
            </a:r>
            <a:endParaRPr lang="en-US" dirty="0"/>
          </a:p>
        </p:txBody>
      </p:sp>
      <p:sp>
        <p:nvSpPr>
          <p:cNvPr id="4" name="Rectangle 3"/>
          <p:cNvSpPr/>
          <p:nvPr/>
        </p:nvSpPr>
        <p:spPr>
          <a:xfrm>
            <a:off x="903890" y="2614220"/>
            <a:ext cx="8597462" cy="3416320"/>
          </a:xfrm>
          <a:prstGeom prst="rect">
            <a:avLst/>
          </a:prstGeom>
        </p:spPr>
        <p:txBody>
          <a:bodyPr wrap="square">
            <a:spAutoFit/>
          </a:bodyPr>
          <a:lstStyle/>
          <a:p>
            <a:r>
              <a:rPr lang="en-US" sz="2000" dirty="0"/>
              <a:t>The Purpose of this lab is to redo lab </a:t>
            </a:r>
            <a:r>
              <a:rPr lang="en-US" sz="2000" dirty="0" smtClean="0"/>
              <a:t>13 </a:t>
            </a:r>
            <a:r>
              <a:rPr lang="en-US" sz="2000" dirty="0"/>
              <a:t>from EECT 111 but using </a:t>
            </a:r>
            <a:r>
              <a:rPr lang="en-US" sz="2000" dirty="0" err="1"/>
              <a:t>elvis</a:t>
            </a:r>
            <a:r>
              <a:rPr lang="en-US" sz="2000" dirty="0"/>
              <a:t> by experimenting with resistors and </a:t>
            </a:r>
            <a:r>
              <a:rPr lang="en-US" sz="2000" dirty="0" smtClean="0"/>
              <a:t>capacitors but switching both components location.</a:t>
            </a:r>
            <a:endParaRPr lang="en-US" sz="2000" dirty="0"/>
          </a:p>
          <a:p>
            <a:r>
              <a:rPr lang="en-US" sz="2000" dirty="0"/>
              <a:t>By measuring the input and output voltages using an oscilloscope.</a:t>
            </a:r>
          </a:p>
          <a:p>
            <a:endParaRPr lang="en-US" sz="2000" dirty="0"/>
          </a:p>
          <a:p>
            <a:r>
              <a:rPr lang="en-US" sz="2000" dirty="0"/>
              <a:t>Equipment needed:</a:t>
            </a:r>
          </a:p>
          <a:p>
            <a:r>
              <a:rPr lang="en-US" sz="2000" dirty="0"/>
              <a:t>1 – Digital </a:t>
            </a:r>
            <a:r>
              <a:rPr lang="en-US" sz="2000" dirty="0" err="1"/>
              <a:t>Multimeter</a:t>
            </a:r>
            <a:r>
              <a:rPr lang="en-US" sz="2000" dirty="0"/>
              <a:t>                1 – Function Generator</a:t>
            </a:r>
          </a:p>
          <a:p>
            <a:r>
              <a:rPr lang="en-US" sz="2000" dirty="0"/>
              <a:t>1 – Elvis II                                  3 – </a:t>
            </a:r>
            <a:r>
              <a:rPr lang="en-US" sz="2000" dirty="0" smtClean="0"/>
              <a:t>inductors</a:t>
            </a:r>
            <a:endParaRPr lang="en-US" sz="2000" dirty="0"/>
          </a:p>
          <a:p>
            <a:r>
              <a:rPr lang="en-US" sz="2000" dirty="0"/>
              <a:t>1 – resistor					  </a:t>
            </a:r>
            <a:r>
              <a:rPr lang="en-US" sz="2000" dirty="0" smtClean="0"/>
              <a:t>    1 </a:t>
            </a:r>
            <a:r>
              <a:rPr lang="en-US" sz="2000" dirty="0"/>
              <a:t>– LCR Meter                            </a:t>
            </a:r>
          </a:p>
          <a:p>
            <a:r>
              <a:rPr lang="en-US" sz="2000" dirty="0"/>
              <a:t>1 – Oscilloscope </a:t>
            </a:r>
          </a:p>
          <a:p>
            <a:endParaRPr lang="en-US" dirty="0"/>
          </a:p>
        </p:txBody>
      </p:sp>
    </p:spTree>
    <p:extLst>
      <p:ext uri="{BB962C8B-B14F-4D97-AF65-F5344CB8AC3E}">
        <p14:creationId xmlns:p14="http://schemas.microsoft.com/office/powerpoint/2010/main" val="4032234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699" y="315311"/>
            <a:ext cx="8596668" cy="1320800"/>
          </a:xfrm>
        </p:spPr>
        <p:txBody>
          <a:bodyPr/>
          <a:lstStyle/>
          <a:p>
            <a:r>
              <a:rPr lang="en-US" dirty="0" smtClean="0"/>
              <a:t>Lab 13-2</a:t>
            </a:r>
            <a:endParaRPr lang="en-US" dirty="0"/>
          </a:p>
        </p:txBody>
      </p:sp>
      <p:pic>
        <p:nvPicPr>
          <p:cNvPr id="4" name="Picture 3"/>
          <p:cNvPicPr>
            <a:picLocks noChangeAspect="1"/>
          </p:cNvPicPr>
          <p:nvPr/>
        </p:nvPicPr>
        <p:blipFill>
          <a:blip r:embed="rId3"/>
          <a:stretch>
            <a:fillRect/>
          </a:stretch>
        </p:blipFill>
        <p:spPr>
          <a:xfrm>
            <a:off x="540699" y="975711"/>
            <a:ext cx="9517701" cy="3248847"/>
          </a:xfrm>
          <a:prstGeom prst="rect">
            <a:avLst/>
          </a:prstGeom>
        </p:spPr>
      </p:pic>
      <p:sp>
        <p:nvSpPr>
          <p:cNvPr id="5" name="Rectangle 4"/>
          <p:cNvSpPr/>
          <p:nvPr/>
        </p:nvSpPr>
        <p:spPr>
          <a:xfrm>
            <a:off x="1629103" y="5039738"/>
            <a:ext cx="6096000" cy="923330"/>
          </a:xfrm>
          <a:prstGeom prst="rect">
            <a:avLst/>
          </a:prstGeom>
        </p:spPr>
        <p:txBody>
          <a:bodyPr>
            <a:spAutoFit/>
          </a:bodyPr>
          <a:lstStyle/>
          <a:p>
            <a:r>
              <a:rPr lang="en-US" dirty="0"/>
              <a:t>This is our </a:t>
            </a:r>
            <a:r>
              <a:rPr lang="en-US" dirty="0" err="1"/>
              <a:t>multisim</a:t>
            </a:r>
            <a:r>
              <a:rPr lang="en-US" dirty="0"/>
              <a:t> simulations for lab 13 using an 100 ohm resistor and three different </a:t>
            </a:r>
            <a:r>
              <a:rPr lang="en-US" dirty="0" smtClean="0"/>
              <a:t>inductors but switching the components location</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746530185"/>
              </p:ext>
            </p:extLst>
          </p:nvPr>
        </p:nvGraphicFramePr>
        <p:xfrm>
          <a:off x="8117818" y="5039738"/>
          <a:ext cx="1346780" cy="877286"/>
        </p:xfrm>
        <a:graphic>
          <a:graphicData uri="http://schemas.openxmlformats.org/presentationml/2006/ole">
            <mc:AlternateContent xmlns:mc="http://schemas.openxmlformats.org/markup-compatibility/2006">
              <mc:Choice xmlns:v="urn:schemas-microsoft-com:vml" Requires="v">
                <p:oleObj spid="_x0000_s6153"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8117818" y="5039738"/>
                        <a:ext cx="1346780" cy="877286"/>
                      </a:xfrm>
                      <a:prstGeom prst="rect">
                        <a:avLst/>
                      </a:prstGeom>
                    </p:spPr>
                  </p:pic>
                </p:oleObj>
              </mc:Fallback>
            </mc:AlternateContent>
          </a:graphicData>
        </a:graphic>
      </p:graphicFrame>
    </p:spTree>
    <p:extLst>
      <p:ext uri="{BB962C8B-B14F-4D97-AF65-F5344CB8AC3E}">
        <p14:creationId xmlns:p14="http://schemas.microsoft.com/office/powerpoint/2010/main" val="1268701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13-2</a:t>
            </a:r>
            <a:endParaRPr lang="en-US" dirty="0"/>
          </a:p>
        </p:txBody>
      </p:sp>
      <p:pic>
        <p:nvPicPr>
          <p:cNvPr id="4" name="Content Placeholder 3"/>
          <p:cNvPicPr>
            <a:picLocks noGrp="1" noChangeAspect="1"/>
          </p:cNvPicPr>
          <p:nvPr>
            <p:ph idx="1"/>
          </p:nvPr>
        </p:nvPicPr>
        <p:blipFill>
          <a:blip r:embed="rId2"/>
          <a:stretch>
            <a:fillRect/>
          </a:stretch>
        </p:blipFill>
        <p:spPr>
          <a:xfrm>
            <a:off x="681907" y="1270000"/>
            <a:ext cx="8592095" cy="4760448"/>
          </a:xfrm>
          <a:prstGeom prst="rect">
            <a:avLst/>
          </a:prstGeom>
        </p:spPr>
      </p:pic>
      <p:sp>
        <p:nvSpPr>
          <p:cNvPr id="5" name="TextBox 4"/>
          <p:cNvSpPr txBox="1"/>
          <p:nvPr/>
        </p:nvSpPr>
        <p:spPr>
          <a:xfrm>
            <a:off x="1744717" y="6264166"/>
            <a:ext cx="6894786" cy="646331"/>
          </a:xfrm>
          <a:prstGeom prst="rect">
            <a:avLst/>
          </a:prstGeom>
          <a:noFill/>
        </p:spPr>
        <p:txBody>
          <a:bodyPr wrap="square" rtlCol="0">
            <a:spAutoFit/>
          </a:bodyPr>
          <a:lstStyle/>
          <a:p>
            <a:r>
              <a:rPr lang="en-US" dirty="0" smtClean="0"/>
              <a:t>This is the </a:t>
            </a:r>
            <a:r>
              <a:rPr lang="en-US" dirty="0" err="1" smtClean="0"/>
              <a:t>multisim</a:t>
            </a:r>
            <a:r>
              <a:rPr lang="en-US" dirty="0" smtClean="0"/>
              <a:t> ac sweep for each desired circuit with the components switched</a:t>
            </a:r>
            <a:endParaRPr lang="en-US" dirty="0"/>
          </a:p>
        </p:txBody>
      </p:sp>
    </p:spTree>
    <p:extLst>
      <p:ext uri="{BB962C8B-B14F-4D97-AF65-F5344CB8AC3E}">
        <p14:creationId xmlns:p14="http://schemas.microsoft.com/office/powerpoint/2010/main" val="4213769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13-2</a:t>
            </a:r>
            <a:br>
              <a:rPr lang="en-US" dirty="0" smtClean="0"/>
            </a:br>
            <a:endParaRPr lang="en-US" dirty="0"/>
          </a:p>
        </p:txBody>
      </p:sp>
      <p:pic>
        <p:nvPicPr>
          <p:cNvPr id="4" name="Content Placeholder 3"/>
          <p:cNvPicPr>
            <a:picLocks noGrp="1" noChangeAspect="1"/>
          </p:cNvPicPr>
          <p:nvPr>
            <p:ph idx="1"/>
          </p:nvPr>
        </p:nvPicPr>
        <p:blipFill rotWithShape="1">
          <a:blip r:embed="rId2"/>
          <a:srcRect l="12971" t="35275" r="36793" b="585"/>
          <a:stretch/>
        </p:blipFill>
        <p:spPr>
          <a:xfrm rot="5400000">
            <a:off x="2862972" y="88243"/>
            <a:ext cx="3993934" cy="6697284"/>
          </a:xfrm>
          <a:prstGeom prst="rect">
            <a:avLst/>
          </a:prstGeom>
        </p:spPr>
      </p:pic>
      <p:sp>
        <p:nvSpPr>
          <p:cNvPr id="5" name="TextBox 4"/>
          <p:cNvSpPr txBox="1"/>
          <p:nvPr/>
        </p:nvSpPr>
        <p:spPr>
          <a:xfrm>
            <a:off x="1629104" y="5617839"/>
            <a:ext cx="5843751" cy="646331"/>
          </a:xfrm>
          <a:prstGeom prst="rect">
            <a:avLst/>
          </a:prstGeom>
          <a:noFill/>
        </p:spPr>
        <p:txBody>
          <a:bodyPr wrap="square" rtlCol="0">
            <a:spAutoFit/>
          </a:bodyPr>
          <a:lstStyle/>
          <a:p>
            <a:r>
              <a:rPr lang="en-US" dirty="0" smtClean="0"/>
              <a:t>This is the picture of the circuit with components switched</a:t>
            </a:r>
            <a:endParaRPr lang="en-US" dirty="0"/>
          </a:p>
        </p:txBody>
      </p:sp>
    </p:spTree>
    <p:extLst>
      <p:ext uri="{BB962C8B-B14F-4D97-AF65-F5344CB8AC3E}">
        <p14:creationId xmlns:p14="http://schemas.microsoft.com/office/powerpoint/2010/main" val="3147046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82" y="231227"/>
            <a:ext cx="8596668" cy="1320800"/>
          </a:xfrm>
        </p:spPr>
        <p:txBody>
          <a:bodyPr/>
          <a:lstStyle/>
          <a:p>
            <a:r>
              <a:rPr lang="en-US" dirty="0" smtClean="0"/>
              <a:t>Lab 13-2</a:t>
            </a:r>
            <a:endParaRPr lang="en-US" dirty="0"/>
          </a:p>
        </p:txBody>
      </p:sp>
      <p:sp>
        <p:nvSpPr>
          <p:cNvPr id="5" name="Rectangle 4"/>
          <p:cNvSpPr/>
          <p:nvPr/>
        </p:nvSpPr>
        <p:spPr>
          <a:xfrm>
            <a:off x="2448910" y="5738704"/>
            <a:ext cx="6096000" cy="923330"/>
          </a:xfrm>
          <a:prstGeom prst="rect">
            <a:avLst/>
          </a:prstGeom>
        </p:spPr>
        <p:txBody>
          <a:bodyPr>
            <a:spAutoFit/>
          </a:bodyPr>
          <a:lstStyle/>
          <a:p>
            <a:r>
              <a:rPr lang="en-US" dirty="0"/>
              <a:t>This is each reading for different frequencies for each desired circuit with a different </a:t>
            </a:r>
            <a:r>
              <a:rPr lang="en-US" dirty="0" smtClean="0"/>
              <a:t>inductor with the inductor and resistor in a different location</a:t>
            </a:r>
            <a:endParaRPr lang="en-US" dirty="0"/>
          </a:p>
        </p:txBody>
      </p:sp>
      <p:pic>
        <p:nvPicPr>
          <p:cNvPr id="3" name="Picture 2"/>
          <p:cNvPicPr>
            <a:picLocks noChangeAspect="1"/>
          </p:cNvPicPr>
          <p:nvPr/>
        </p:nvPicPr>
        <p:blipFill>
          <a:blip r:embed="rId2"/>
          <a:stretch>
            <a:fillRect/>
          </a:stretch>
        </p:blipFill>
        <p:spPr>
          <a:xfrm>
            <a:off x="1084700" y="722478"/>
            <a:ext cx="8027769" cy="5016226"/>
          </a:xfrm>
          <a:prstGeom prst="rect">
            <a:avLst/>
          </a:prstGeom>
        </p:spPr>
      </p:pic>
    </p:spTree>
    <p:extLst>
      <p:ext uri="{BB962C8B-B14F-4D97-AF65-F5344CB8AC3E}">
        <p14:creationId xmlns:p14="http://schemas.microsoft.com/office/powerpoint/2010/main" val="2863956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13-2</a:t>
            </a:r>
            <a:endParaRPr lang="en-US" dirty="0"/>
          </a:p>
        </p:txBody>
      </p:sp>
      <p:sp>
        <p:nvSpPr>
          <p:cNvPr id="3" name="Content Placeholder 2"/>
          <p:cNvSpPr>
            <a:spLocks noGrp="1"/>
          </p:cNvSpPr>
          <p:nvPr>
            <p:ph idx="1"/>
          </p:nvPr>
        </p:nvSpPr>
        <p:spPr/>
        <p:txBody>
          <a:bodyPr/>
          <a:lstStyle/>
          <a:p>
            <a:r>
              <a:rPr lang="en-US" dirty="0" smtClean="0"/>
              <a:t>Observations</a:t>
            </a:r>
            <a:r>
              <a:rPr lang="en-US" dirty="0"/>
              <a:t>: T</a:t>
            </a:r>
            <a:r>
              <a:rPr lang="en-US" dirty="0" smtClean="0"/>
              <a:t>he </a:t>
            </a:r>
            <a:r>
              <a:rPr lang="en-US" dirty="0"/>
              <a:t>bigger the inductor the higher the output voltage will be and the resistance stayed the same throughout the process</a:t>
            </a:r>
            <a:r>
              <a:rPr lang="en-US" dirty="0" smtClean="0"/>
              <a:t>. </a:t>
            </a:r>
            <a:r>
              <a:rPr lang="en-US" dirty="0"/>
              <a:t>The outputs were completely switched when the </a:t>
            </a:r>
            <a:r>
              <a:rPr lang="en-US" dirty="0" smtClean="0"/>
              <a:t>inductors </a:t>
            </a:r>
            <a:r>
              <a:rPr lang="en-US" dirty="0"/>
              <a:t>and the resistors are </a:t>
            </a:r>
            <a:r>
              <a:rPr lang="en-US" dirty="0" smtClean="0"/>
              <a:t>switched in the circuit </a:t>
            </a:r>
            <a:endParaRPr lang="en-US" dirty="0"/>
          </a:p>
          <a:p>
            <a:endParaRPr lang="en-US" dirty="0"/>
          </a:p>
          <a:p>
            <a:endParaRPr lang="en-US" dirty="0"/>
          </a:p>
        </p:txBody>
      </p:sp>
    </p:spTree>
    <p:extLst>
      <p:ext uri="{BB962C8B-B14F-4D97-AF65-F5344CB8AC3E}">
        <p14:creationId xmlns:p14="http://schemas.microsoft.com/office/powerpoint/2010/main" val="3430481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44" y="262759"/>
            <a:ext cx="8596668" cy="1320800"/>
          </a:xfrm>
        </p:spPr>
        <p:txBody>
          <a:bodyPr>
            <a:normAutofit fontScale="90000"/>
          </a:bodyPr>
          <a:lstStyle/>
          <a:p>
            <a:r>
              <a:rPr lang="en-US" dirty="0" smtClean="0"/>
              <a:t>Lab 14: RC Time Constant Lab</a:t>
            </a:r>
            <a:br>
              <a:rPr lang="en-US" dirty="0" smtClean="0"/>
            </a:br>
            <a:r>
              <a:rPr lang="en-US" dirty="0" err="1" smtClean="0"/>
              <a:t>Lab</a:t>
            </a:r>
            <a:r>
              <a:rPr lang="en-US" dirty="0" smtClean="0"/>
              <a:t> Partners were </a:t>
            </a:r>
            <a:r>
              <a:rPr lang="en-US" dirty="0"/>
              <a:t>Jarred Clark and </a:t>
            </a:r>
            <a:r>
              <a:rPr lang="en-US" dirty="0" smtClean="0"/>
              <a:t>Seth Wills</a:t>
            </a:r>
            <a:endParaRPr lang="en-US" dirty="0"/>
          </a:p>
        </p:txBody>
      </p:sp>
      <p:sp>
        <p:nvSpPr>
          <p:cNvPr id="3" name="Content Placeholder 2"/>
          <p:cNvSpPr>
            <a:spLocks noGrp="1"/>
          </p:cNvSpPr>
          <p:nvPr>
            <p:ph idx="1"/>
          </p:nvPr>
        </p:nvSpPr>
        <p:spPr>
          <a:xfrm>
            <a:off x="519679" y="2065996"/>
            <a:ext cx="8596668" cy="3880773"/>
          </a:xfrm>
        </p:spPr>
        <p:txBody>
          <a:bodyPr>
            <a:normAutofit fontScale="85000" lnSpcReduction="10000"/>
          </a:bodyPr>
          <a:lstStyle/>
          <a:p>
            <a:pPr marL="0" indent="0">
              <a:buNone/>
            </a:pPr>
            <a:r>
              <a:rPr lang="en-US" dirty="0" smtClean="0"/>
              <a:t>The Purpose </a:t>
            </a:r>
            <a:r>
              <a:rPr lang="en-US" dirty="0"/>
              <a:t>of </a:t>
            </a:r>
            <a:r>
              <a:rPr lang="en-US" dirty="0" smtClean="0"/>
              <a:t>lab 14 is to  </a:t>
            </a:r>
            <a:r>
              <a:rPr lang="en-US" dirty="0"/>
              <a:t>Experiment with RC (Resistor &amp; Capacitor) </a:t>
            </a:r>
            <a:r>
              <a:rPr lang="en-US" dirty="0" smtClean="0"/>
              <a:t>circuits and then run a RC time constant on the circuit.</a:t>
            </a:r>
          </a:p>
          <a:p>
            <a:pPr marL="0" indent="0">
              <a:buNone/>
            </a:pPr>
            <a:r>
              <a:rPr lang="en-US" dirty="0"/>
              <a:t>We had to Adjust the voltage of the Function Generator to 1V square wave and 1Hz </a:t>
            </a:r>
            <a:r>
              <a:rPr lang="en-US" dirty="0" smtClean="0"/>
              <a:t>frequency</a:t>
            </a:r>
          </a:p>
          <a:p>
            <a:pPr marL="0" indent="0">
              <a:buNone/>
            </a:pPr>
            <a:r>
              <a:rPr lang="en-US" dirty="0" smtClean="0"/>
              <a:t>Equipment </a:t>
            </a:r>
            <a:r>
              <a:rPr lang="en-US" dirty="0"/>
              <a:t>needed:</a:t>
            </a:r>
          </a:p>
          <a:p>
            <a:pPr marL="0" indent="0">
              <a:buNone/>
            </a:pPr>
            <a:endParaRPr lang="en-US" dirty="0"/>
          </a:p>
          <a:p>
            <a:pPr marL="0" indent="0">
              <a:buNone/>
            </a:pPr>
            <a:r>
              <a:rPr lang="en-US" dirty="0"/>
              <a:t>1 – Digital </a:t>
            </a:r>
            <a:r>
              <a:rPr lang="en-US" dirty="0" err="1" smtClean="0"/>
              <a:t>Multimeter</a:t>
            </a:r>
            <a:endParaRPr lang="en-US" dirty="0"/>
          </a:p>
          <a:p>
            <a:pPr marL="0" indent="0">
              <a:buNone/>
            </a:pPr>
            <a:r>
              <a:rPr lang="en-US" dirty="0"/>
              <a:t>1 – LCR Meter</a:t>
            </a:r>
          </a:p>
          <a:p>
            <a:pPr marL="0" indent="0">
              <a:buNone/>
            </a:pPr>
            <a:r>
              <a:rPr lang="en-US" dirty="0"/>
              <a:t>1 – Oscilloscope </a:t>
            </a:r>
          </a:p>
          <a:p>
            <a:pPr marL="0" indent="0">
              <a:buNone/>
            </a:pPr>
            <a:r>
              <a:rPr lang="en-US" dirty="0"/>
              <a:t>1 – Function </a:t>
            </a:r>
            <a:r>
              <a:rPr lang="en-US" dirty="0" smtClean="0"/>
              <a:t>Generator</a:t>
            </a:r>
          </a:p>
          <a:p>
            <a:pPr marL="0" indent="0">
              <a:buNone/>
            </a:pPr>
            <a:r>
              <a:rPr lang="en-US" dirty="0" smtClean="0"/>
              <a:t>1 </a:t>
            </a:r>
            <a:r>
              <a:rPr lang="en-US" dirty="0"/>
              <a:t>– Elvis </a:t>
            </a:r>
            <a:r>
              <a:rPr lang="en-US" dirty="0" smtClean="0"/>
              <a:t>II</a:t>
            </a:r>
            <a:endParaRPr lang="en-US" dirty="0"/>
          </a:p>
          <a:p>
            <a:pPr marL="0" indent="0">
              <a:buNone/>
            </a:pPr>
            <a:r>
              <a:rPr lang="en-US" dirty="0"/>
              <a:t>1 – 47 </a:t>
            </a:r>
            <a:r>
              <a:rPr lang="en-US" dirty="0" err="1"/>
              <a:t>uF</a:t>
            </a:r>
            <a:r>
              <a:rPr lang="en-US" dirty="0"/>
              <a:t> capacitor</a:t>
            </a:r>
          </a:p>
          <a:p>
            <a:pPr marL="0" indent="0">
              <a:buNone/>
            </a:pPr>
            <a:r>
              <a:rPr lang="en-US" dirty="0"/>
              <a:t>1 – 1Kohm </a:t>
            </a:r>
            <a:r>
              <a:rPr lang="en-US" dirty="0" smtClean="0"/>
              <a:t>resistor</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949551" y="3237679"/>
            <a:ext cx="2175766" cy="1460446"/>
          </a:xfrm>
          <a:prstGeom prst="rect">
            <a:avLst/>
          </a:prstGeom>
        </p:spPr>
      </p:pic>
      <p:sp>
        <p:nvSpPr>
          <p:cNvPr id="5" name="TextBox 4"/>
          <p:cNvSpPr txBox="1"/>
          <p:nvPr/>
        </p:nvSpPr>
        <p:spPr>
          <a:xfrm>
            <a:off x="4818013" y="4953115"/>
            <a:ext cx="4044697" cy="369332"/>
          </a:xfrm>
          <a:prstGeom prst="rect">
            <a:avLst/>
          </a:prstGeom>
          <a:noFill/>
        </p:spPr>
        <p:txBody>
          <a:bodyPr wrap="none" rtlCol="0">
            <a:spAutoFit/>
          </a:bodyPr>
          <a:lstStyle/>
          <a:p>
            <a:r>
              <a:rPr lang="en-US" dirty="0" smtClean="0"/>
              <a:t>This is the </a:t>
            </a:r>
            <a:r>
              <a:rPr lang="en-US" dirty="0" err="1" smtClean="0"/>
              <a:t>Rc</a:t>
            </a:r>
            <a:r>
              <a:rPr lang="en-US" dirty="0" smtClean="0"/>
              <a:t> time constant equation</a:t>
            </a:r>
            <a:endParaRPr lang="en-US" dirty="0"/>
          </a:p>
        </p:txBody>
      </p:sp>
    </p:spTree>
    <p:extLst>
      <p:ext uri="{BB962C8B-B14F-4D97-AF65-F5344CB8AC3E}">
        <p14:creationId xmlns:p14="http://schemas.microsoft.com/office/powerpoint/2010/main" val="3859692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03" y="336331"/>
            <a:ext cx="8596668" cy="1320800"/>
          </a:xfrm>
        </p:spPr>
        <p:txBody>
          <a:bodyPr/>
          <a:lstStyle/>
          <a:p>
            <a:r>
              <a:rPr lang="en-US" dirty="0" smtClean="0"/>
              <a:t>Lab 14</a:t>
            </a:r>
            <a:endParaRPr lang="en-US" dirty="0"/>
          </a:p>
        </p:txBody>
      </p:sp>
      <p:pic>
        <p:nvPicPr>
          <p:cNvPr id="4" name="Content Placeholder 3"/>
          <p:cNvPicPr>
            <a:picLocks noGrp="1" noChangeAspect="1"/>
          </p:cNvPicPr>
          <p:nvPr>
            <p:ph idx="1"/>
          </p:nvPr>
        </p:nvPicPr>
        <p:blipFill>
          <a:blip r:embed="rId3"/>
          <a:stretch>
            <a:fillRect/>
          </a:stretch>
        </p:blipFill>
        <p:spPr>
          <a:xfrm>
            <a:off x="2187000" y="996731"/>
            <a:ext cx="6336889" cy="4035973"/>
          </a:xfrm>
          <a:prstGeom prst="rect">
            <a:avLst/>
          </a:prstGeom>
        </p:spPr>
      </p:pic>
      <p:sp>
        <p:nvSpPr>
          <p:cNvPr id="5" name="TextBox 4"/>
          <p:cNvSpPr txBox="1"/>
          <p:nvPr/>
        </p:nvSpPr>
        <p:spPr>
          <a:xfrm>
            <a:off x="2448910" y="5386381"/>
            <a:ext cx="5507421" cy="923330"/>
          </a:xfrm>
          <a:prstGeom prst="rect">
            <a:avLst/>
          </a:prstGeom>
          <a:noFill/>
        </p:spPr>
        <p:txBody>
          <a:bodyPr wrap="square" rtlCol="0">
            <a:spAutoFit/>
          </a:bodyPr>
          <a:lstStyle/>
          <a:p>
            <a:r>
              <a:rPr lang="en-US" dirty="0" smtClean="0"/>
              <a:t>This is the RC Time Constant circuit schematic on </a:t>
            </a:r>
            <a:r>
              <a:rPr lang="en-US" dirty="0" err="1" smtClean="0"/>
              <a:t>multisim</a:t>
            </a:r>
            <a:r>
              <a:rPr lang="en-US" dirty="0" smtClean="0"/>
              <a:t> connected to an oscilloscope to get the measurements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771267923"/>
              </p:ext>
            </p:extLst>
          </p:nvPr>
        </p:nvGraphicFramePr>
        <p:xfrm>
          <a:off x="8695887" y="5521763"/>
          <a:ext cx="1379049" cy="898306"/>
        </p:xfrm>
        <a:graphic>
          <a:graphicData uri="http://schemas.openxmlformats.org/presentationml/2006/ole">
            <mc:AlternateContent xmlns:mc="http://schemas.openxmlformats.org/markup-compatibility/2006">
              <mc:Choice xmlns:v="urn:schemas-microsoft-com:vml" Requires="v">
                <p:oleObj spid="_x0000_s7176"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8695887" y="5521763"/>
                        <a:ext cx="1379049" cy="898306"/>
                      </a:xfrm>
                      <a:prstGeom prst="rect">
                        <a:avLst/>
                      </a:prstGeom>
                    </p:spPr>
                  </p:pic>
                </p:oleObj>
              </mc:Fallback>
            </mc:AlternateContent>
          </a:graphicData>
        </a:graphic>
      </p:graphicFrame>
    </p:spTree>
    <p:extLst>
      <p:ext uri="{BB962C8B-B14F-4D97-AF65-F5344CB8AC3E}">
        <p14:creationId xmlns:p14="http://schemas.microsoft.com/office/powerpoint/2010/main" val="1487994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14</a:t>
            </a:r>
            <a:endParaRPr lang="en-US" dirty="0"/>
          </a:p>
        </p:txBody>
      </p:sp>
      <p:pic>
        <p:nvPicPr>
          <p:cNvPr id="4" name="Content Placeholder 3"/>
          <p:cNvPicPr>
            <a:picLocks noGrp="1" noChangeAspect="1"/>
          </p:cNvPicPr>
          <p:nvPr>
            <p:ph idx="1"/>
          </p:nvPr>
        </p:nvPicPr>
        <p:blipFill>
          <a:blip r:embed="rId2"/>
          <a:stretch>
            <a:fillRect/>
          </a:stretch>
        </p:blipFill>
        <p:spPr>
          <a:xfrm>
            <a:off x="1301584" y="1351291"/>
            <a:ext cx="7516595" cy="4219192"/>
          </a:xfrm>
          <a:prstGeom prst="rect">
            <a:avLst/>
          </a:prstGeom>
        </p:spPr>
      </p:pic>
      <p:sp>
        <p:nvSpPr>
          <p:cNvPr id="5" name="TextBox 4"/>
          <p:cNvSpPr txBox="1"/>
          <p:nvPr/>
        </p:nvSpPr>
        <p:spPr>
          <a:xfrm>
            <a:off x="1534510" y="5875283"/>
            <a:ext cx="6989380" cy="646331"/>
          </a:xfrm>
          <a:prstGeom prst="rect">
            <a:avLst/>
          </a:prstGeom>
          <a:noFill/>
        </p:spPr>
        <p:txBody>
          <a:bodyPr wrap="square" rtlCol="0">
            <a:spAutoFit/>
          </a:bodyPr>
          <a:lstStyle/>
          <a:p>
            <a:r>
              <a:rPr lang="en-US" dirty="0" smtClean="0"/>
              <a:t>This is the oscilloscope measurement for </a:t>
            </a:r>
            <a:r>
              <a:rPr lang="en-US" dirty="0" err="1" smtClean="0"/>
              <a:t>multisim</a:t>
            </a:r>
            <a:r>
              <a:rPr lang="en-US" dirty="0" smtClean="0"/>
              <a:t> measuring the time constant between the input and the outputs</a:t>
            </a:r>
            <a:endParaRPr lang="en-US" dirty="0"/>
          </a:p>
        </p:txBody>
      </p:sp>
    </p:spTree>
    <p:extLst>
      <p:ext uri="{BB962C8B-B14F-4D97-AF65-F5344CB8AC3E}">
        <p14:creationId xmlns:p14="http://schemas.microsoft.com/office/powerpoint/2010/main" val="3438919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a:t>
            </a:r>
            <a:endParaRPr lang="en-US" dirty="0"/>
          </a:p>
        </p:txBody>
      </p:sp>
      <p:pic>
        <p:nvPicPr>
          <p:cNvPr id="5" name="Picture 4"/>
          <p:cNvPicPr>
            <a:picLocks noChangeAspect="1"/>
          </p:cNvPicPr>
          <p:nvPr/>
        </p:nvPicPr>
        <p:blipFill>
          <a:blip r:embed="rId3"/>
          <a:stretch>
            <a:fillRect/>
          </a:stretch>
        </p:blipFill>
        <p:spPr>
          <a:xfrm>
            <a:off x="677334" y="1375103"/>
            <a:ext cx="8971163" cy="4037724"/>
          </a:xfrm>
          <a:prstGeom prst="rect">
            <a:avLst/>
          </a:prstGeom>
        </p:spPr>
      </p:pic>
      <p:sp>
        <p:nvSpPr>
          <p:cNvPr id="7" name="TextBox 6"/>
          <p:cNvSpPr txBox="1"/>
          <p:nvPr/>
        </p:nvSpPr>
        <p:spPr>
          <a:xfrm>
            <a:off x="1608083" y="5749159"/>
            <a:ext cx="6484883" cy="369332"/>
          </a:xfrm>
          <a:prstGeom prst="rect">
            <a:avLst/>
          </a:prstGeom>
          <a:noFill/>
        </p:spPr>
        <p:txBody>
          <a:bodyPr wrap="square" rtlCol="0">
            <a:spAutoFit/>
          </a:bodyPr>
          <a:lstStyle/>
          <a:p>
            <a:r>
              <a:rPr lang="en-US" dirty="0" smtClean="0"/>
              <a:t>This is the </a:t>
            </a:r>
            <a:r>
              <a:rPr lang="en-US" dirty="0" err="1" smtClean="0"/>
              <a:t>multisim</a:t>
            </a:r>
            <a:r>
              <a:rPr lang="en-US" dirty="0" smtClean="0"/>
              <a:t> simulation for Lab 11</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714217186"/>
              </p:ext>
            </p:extLst>
          </p:nvPr>
        </p:nvGraphicFramePr>
        <p:xfrm>
          <a:off x="7977353" y="5690347"/>
          <a:ext cx="1147598" cy="747540"/>
        </p:xfrm>
        <a:graphic>
          <a:graphicData uri="http://schemas.openxmlformats.org/presentationml/2006/ole">
            <mc:AlternateContent xmlns:mc="http://schemas.openxmlformats.org/markup-compatibility/2006">
              <mc:Choice xmlns:v="urn:schemas-microsoft-com:vml" Requires="v">
                <p:oleObj spid="_x0000_s3081"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7977353" y="5690347"/>
                        <a:ext cx="1147598" cy="747540"/>
                      </a:xfrm>
                      <a:prstGeom prst="rect">
                        <a:avLst/>
                      </a:prstGeom>
                    </p:spPr>
                  </p:pic>
                </p:oleObj>
              </mc:Fallback>
            </mc:AlternateContent>
          </a:graphicData>
        </a:graphic>
      </p:graphicFrame>
    </p:spTree>
    <p:extLst>
      <p:ext uri="{BB962C8B-B14F-4D97-AF65-F5344CB8AC3E}">
        <p14:creationId xmlns:p14="http://schemas.microsoft.com/office/powerpoint/2010/main" val="1116366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14</a:t>
            </a:r>
            <a:endParaRPr lang="en-US" dirty="0"/>
          </a:p>
        </p:txBody>
      </p:sp>
      <p:pic>
        <p:nvPicPr>
          <p:cNvPr id="4" name="Content Placeholder 3"/>
          <p:cNvPicPr>
            <a:picLocks noGrp="1" noChangeAspect="1"/>
          </p:cNvPicPr>
          <p:nvPr>
            <p:ph idx="1"/>
          </p:nvPr>
        </p:nvPicPr>
        <p:blipFill>
          <a:blip r:embed="rId2"/>
          <a:stretch>
            <a:fillRect/>
          </a:stretch>
        </p:blipFill>
        <p:spPr>
          <a:xfrm>
            <a:off x="677334" y="1930400"/>
            <a:ext cx="4222137" cy="2928544"/>
          </a:xfrm>
          <a:prstGeom prst="rect">
            <a:avLst/>
          </a:prstGeom>
        </p:spPr>
      </p:pic>
      <p:pic>
        <p:nvPicPr>
          <p:cNvPr id="5" name="Picture 4"/>
          <p:cNvPicPr>
            <a:picLocks noChangeAspect="1"/>
          </p:cNvPicPr>
          <p:nvPr/>
        </p:nvPicPr>
        <p:blipFill>
          <a:blip r:embed="rId3"/>
          <a:stretch>
            <a:fillRect/>
          </a:stretch>
        </p:blipFill>
        <p:spPr>
          <a:xfrm>
            <a:off x="5115060" y="1991919"/>
            <a:ext cx="4459863" cy="2867025"/>
          </a:xfrm>
          <a:prstGeom prst="rect">
            <a:avLst/>
          </a:prstGeom>
        </p:spPr>
      </p:pic>
      <p:sp>
        <p:nvSpPr>
          <p:cNvPr id="6" name="TextBox 5"/>
          <p:cNvSpPr txBox="1"/>
          <p:nvPr/>
        </p:nvSpPr>
        <p:spPr>
          <a:xfrm>
            <a:off x="977463" y="5265681"/>
            <a:ext cx="3300248" cy="646331"/>
          </a:xfrm>
          <a:prstGeom prst="rect">
            <a:avLst/>
          </a:prstGeom>
          <a:noFill/>
        </p:spPr>
        <p:txBody>
          <a:bodyPr wrap="square" rtlCol="0">
            <a:spAutoFit/>
          </a:bodyPr>
          <a:lstStyle/>
          <a:p>
            <a:r>
              <a:rPr lang="en-US" dirty="0" smtClean="0"/>
              <a:t>This is the excel spreadsheet calculations </a:t>
            </a:r>
            <a:endParaRPr lang="en-US" dirty="0"/>
          </a:p>
        </p:txBody>
      </p:sp>
      <p:sp>
        <p:nvSpPr>
          <p:cNvPr id="7" name="TextBox 6"/>
          <p:cNvSpPr txBox="1"/>
          <p:nvPr/>
        </p:nvSpPr>
        <p:spPr>
          <a:xfrm>
            <a:off x="5370785" y="5265682"/>
            <a:ext cx="4204138" cy="646331"/>
          </a:xfrm>
          <a:prstGeom prst="rect">
            <a:avLst/>
          </a:prstGeom>
          <a:noFill/>
        </p:spPr>
        <p:txBody>
          <a:bodyPr wrap="square" rtlCol="0">
            <a:spAutoFit/>
          </a:bodyPr>
          <a:lstStyle/>
          <a:p>
            <a:r>
              <a:rPr lang="en-US" dirty="0" smtClean="0"/>
              <a:t>This is the simulated and actual measurements of each component</a:t>
            </a:r>
            <a:endParaRPr lang="en-US" dirty="0"/>
          </a:p>
        </p:txBody>
      </p:sp>
      <p:sp>
        <p:nvSpPr>
          <p:cNvPr id="3" name="TextBox 2"/>
          <p:cNvSpPr txBox="1"/>
          <p:nvPr/>
        </p:nvSpPr>
        <p:spPr>
          <a:xfrm>
            <a:off x="5115060" y="363415"/>
            <a:ext cx="3468414" cy="369332"/>
          </a:xfrm>
          <a:prstGeom prst="rect">
            <a:avLst/>
          </a:prstGeom>
          <a:noFill/>
        </p:spPr>
        <p:txBody>
          <a:bodyPr wrap="square" rtlCol="0">
            <a:spAutoFit/>
          </a:bodyPr>
          <a:lstStyle/>
          <a:p>
            <a:r>
              <a:rPr lang="en-US" dirty="0" smtClean="0">
                <a:hlinkClick r:id="rId4" action="ppaction://hlinkfile"/>
              </a:rPr>
              <a:t>Lab 14 Excel Spreadsheet</a:t>
            </a:r>
            <a:endParaRPr lang="en-US" dirty="0"/>
          </a:p>
        </p:txBody>
      </p:sp>
    </p:spTree>
    <p:extLst>
      <p:ext uri="{BB962C8B-B14F-4D97-AF65-F5344CB8AC3E}">
        <p14:creationId xmlns:p14="http://schemas.microsoft.com/office/powerpoint/2010/main" val="1817711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8" y="30162"/>
            <a:ext cx="8596668" cy="1320800"/>
          </a:xfrm>
        </p:spPr>
        <p:txBody>
          <a:bodyPr/>
          <a:lstStyle/>
          <a:p>
            <a:r>
              <a:rPr lang="en-US" dirty="0" smtClean="0"/>
              <a:t>Lab 14 </a:t>
            </a:r>
            <a:endParaRPr lang="en-US" dirty="0"/>
          </a:p>
        </p:txBody>
      </p:sp>
      <p:pic>
        <p:nvPicPr>
          <p:cNvPr id="4" name="Picture 3"/>
          <p:cNvPicPr>
            <a:picLocks noChangeAspect="1"/>
          </p:cNvPicPr>
          <p:nvPr/>
        </p:nvPicPr>
        <p:blipFill>
          <a:blip r:embed="rId2"/>
          <a:stretch>
            <a:fillRect/>
          </a:stretch>
        </p:blipFill>
        <p:spPr>
          <a:xfrm>
            <a:off x="483474" y="690562"/>
            <a:ext cx="6358761" cy="5476875"/>
          </a:xfrm>
          <a:prstGeom prst="rect">
            <a:avLst/>
          </a:prstGeom>
        </p:spPr>
      </p:pic>
      <p:sp>
        <p:nvSpPr>
          <p:cNvPr id="5" name="TextBox 4"/>
          <p:cNvSpPr txBox="1"/>
          <p:nvPr/>
        </p:nvSpPr>
        <p:spPr>
          <a:xfrm>
            <a:off x="6842235" y="1839311"/>
            <a:ext cx="2795751" cy="2031325"/>
          </a:xfrm>
          <a:prstGeom prst="rect">
            <a:avLst/>
          </a:prstGeom>
          <a:noFill/>
        </p:spPr>
        <p:txBody>
          <a:bodyPr wrap="square" rtlCol="0">
            <a:spAutoFit/>
          </a:bodyPr>
          <a:lstStyle/>
          <a:p>
            <a:r>
              <a:rPr lang="en-US" dirty="0" smtClean="0"/>
              <a:t>This a picture of the function generator and the oscilloscope using </a:t>
            </a:r>
            <a:r>
              <a:rPr lang="en-US" dirty="0" err="1" smtClean="0"/>
              <a:t>elvis</a:t>
            </a:r>
            <a:r>
              <a:rPr lang="en-US" dirty="0" smtClean="0"/>
              <a:t> and it is the output of the square wave in order to measure the RC Time Constant</a:t>
            </a:r>
            <a:endParaRPr lang="en-US" dirty="0"/>
          </a:p>
        </p:txBody>
      </p:sp>
    </p:spTree>
    <p:extLst>
      <p:ext uri="{BB962C8B-B14F-4D97-AF65-F5344CB8AC3E}">
        <p14:creationId xmlns:p14="http://schemas.microsoft.com/office/powerpoint/2010/main" val="4177904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14</a:t>
            </a:r>
            <a:endParaRPr lang="en-US" dirty="0"/>
          </a:p>
        </p:txBody>
      </p:sp>
      <p:sp>
        <p:nvSpPr>
          <p:cNvPr id="3" name="Content Placeholder 2"/>
          <p:cNvSpPr>
            <a:spLocks noGrp="1"/>
          </p:cNvSpPr>
          <p:nvPr>
            <p:ph idx="1"/>
          </p:nvPr>
        </p:nvSpPr>
        <p:spPr/>
        <p:txBody>
          <a:bodyPr/>
          <a:lstStyle/>
          <a:p>
            <a:r>
              <a:rPr lang="en-US" dirty="0" smtClean="0"/>
              <a:t>Observations: Time constants are measured in 5 time constants. At the 5</a:t>
            </a:r>
            <a:r>
              <a:rPr lang="en-US" baseline="30000" dirty="0" smtClean="0"/>
              <a:t>th</a:t>
            </a:r>
            <a:r>
              <a:rPr lang="en-US" dirty="0" smtClean="0"/>
              <a:t> time constant the capacitor is fully charged.  The output voltage is the same as the input voltage. Which is considered the Steady State. To calculate all the time constant you use the equation </a:t>
            </a:r>
            <a:r>
              <a:rPr lang="en-US" dirty="0" smtClean="0">
                <a:latin typeface="Symbol" panose="05050102010706020507" pitchFamily="18" charset="2"/>
              </a:rPr>
              <a:t>t</a:t>
            </a:r>
            <a:r>
              <a:rPr lang="en-US" dirty="0" smtClean="0"/>
              <a:t> = R * C. To calculate all the time constant 2-5 you add the numbers in front of the R in the equation. </a:t>
            </a:r>
            <a:endParaRPr lang="en-US" dirty="0"/>
          </a:p>
        </p:txBody>
      </p:sp>
    </p:spTree>
    <p:extLst>
      <p:ext uri="{BB962C8B-B14F-4D97-AF65-F5344CB8AC3E}">
        <p14:creationId xmlns:p14="http://schemas.microsoft.com/office/powerpoint/2010/main" val="760535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06" y="325820"/>
            <a:ext cx="8596668" cy="1320800"/>
          </a:xfrm>
        </p:spPr>
        <p:txBody>
          <a:bodyPr>
            <a:normAutofit fontScale="90000"/>
          </a:bodyPr>
          <a:lstStyle/>
          <a:p>
            <a:r>
              <a:rPr lang="en-US" dirty="0" smtClean="0"/>
              <a:t>Active Low Pass Filter</a:t>
            </a:r>
            <a:br>
              <a:rPr lang="en-US" dirty="0" smtClean="0"/>
            </a:br>
            <a:r>
              <a:rPr lang="en-US" dirty="0" smtClean="0"/>
              <a:t>Lab Partners were </a:t>
            </a:r>
            <a:r>
              <a:rPr lang="en-US" dirty="0"/>
              <a:t>Jarred Clark and </a:t>
            </a:r>
            <a:r>
              <a:rPr lang="en-US" dirty="0" smtClean="0"/>
              <a:t>Seth Wills</a:t>
            </a:r>
            <a:endParaRPr lang="en-US" dirty="0"/>
          </a:p>
        </p:txBody>
      </p:sp>
      <p:sp>
        <p:nvSpPr>
          <p:cNvPr id="4" name="TextBox 3"/>
          <p:cNvSpPr txBox="1"/>
          <p:nvPr/>
        </p:nvSpPr>
        <p:spPr>
          <a:xfrm>
            <a:off x="446106" y="2217683"/>
            <a:ext cx="9070427" cy="2862322"/>
          </a:xfrm>
          <a:prstGeom prst="rect">
            <a:avLst/>
          </a:prstGeom>
          <a:noFill/>
        </p:spPr>
        <p:txBody>
          <a:bodyPr wrap="square" rtlCol="0">
            <a:spAutoFit/>
          </a:bodyPr>
          <a:lstStyle/>
          <a:p>
            <a:r>
              <a:rPr lang="en-US" sz="2000" dirty="0" smtClean="0"/>
              <a:t>The purpose of this lab is to calculate the measurements and design and build the second order low pass filter.</a:t>
            </a:r>
          </a:p>
          <a:p>
            <a:endParaRPr lang="en-US" sz="2000" dirty="0"/>
          </a:p>
          <a:p>
            <a:r>
              <a:rPr lang="en-US" sz="2000" dirty="0" smtClean="0"/>
              <a:t>Equipment Needed:</a:t>
            </a:r>
          </a:p>
          <a:p>
            <a:endParaRPr lang="en-US" sz="2000" dirty="0"/>
          </a:p>
          <a:p>
            <a:r>
              <a:rPr lang="en-US" sz="2000" dirty="0" smtClean="0"/>
              <a:t>2- capacitors</a:t>
            </a:r>
          </a:p>
          <a:p>
            <a:r>
              <a:rPr lang="en-US" sz="2000" dirty="0" smtClean="0"/>
              <a:t>2- resistors</a:t>
            </a:r>
          </a:p>
          <a:p>
            <a:r>
              <a:rPr lang="en-US" sz="2000" dirty="0" smtClean="0"/>
              <a:t>Elvis II</a:t>
            </a:r>
          </a:p>
          <a:p>
            <a:r>
              <a:rPr lang="en-US" sz="2000" dirty="0" smtClean="0"/>
              <a:t>LM 741</a:t>
            </a:r>
            <a:endParaRPr lang="en-US" sz="2000" dirty="0"/>
          </a:p>
        </p:txBody>
      </p:sp>
      <p:pic>
        <p:nvPicPr>
          <p:cNvPr id="5" name="Picture 4"/>
          <p:cNvPicPr>
            <a:picLocks noChangeAspect="1"/>
          </p:cNvPicPr>
          <p:nvPr/>
        </p:nvPicPr>
        <p:blipFill>
          <a:blip r:embed="rId2"/>
          <a:stretch>
            <a:fillRect/>
          </a:stretch>
        </p:blipFill>
        <p:spPr>
          <a:xfrm>
            <a:off x="4180362" y="3305831"/>
            <a:ext cx="4876800" cy="1885950"/>
          </a:xfrm>
          <a:prstGeom prst="rect">
            <a:avLst/>
          </a:prstGeom>
        </p:spPr>
      </p:pic>
      <p:sp>
        <p:nvSpPr>
          <p:cNvPr id="6" name="TextBox 5"/>
          <p:cNvSpPr txBox="1"/>
          <p:nvPr/>
        </p:nvSpPr>
        <p:spPr>
          <a:xfrm>
            <a:off x="4498428" y="5570483"/>
            <a:ext cx="4088524" cy="923330"/>
          </a:xfrm>
          <a:prstGeom prst="rect">
            <a:avLst/>
          </a:prstGeom>
          <a:noFill/>
        </p:spPr>
        <p:txBody>
          <a:bodyPr wrap="square" rtlCol="0">
            <a:spAutoFit/>
          </a:bodyPr>
          <a:lstStyle/>
          <a:p>
            <a:r>
              <a:rPr lang="en-US" dirty="0" smtClean="0"/>
              <a:t>These are the equations we used to calculate the following measurements</a:t>
            </a:r>
            <a:endParaRPr lang="en-US" dirty="0"/>
          </a:p>
        </p:txBody>
      </p:sp>
    </p:spTree>
    <p:extLst>
      <p:ext uri="{BB962C8B-B14F-4D97-AF65-F5344CB8AC3E}">
        <p14:creationId xmlns:p14="http://schemas.microsoft.com/office/powerpoint/2010/main" val="3017196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65" y="388883"/>
            <a:ext cx="8596668" cy="1320800"/>
          </a:xfrm>
        </p:spPr>
        <p:txBody>
          <a:bodyPr/>
          <a:lstStyle/>
          <a:p>
            <a:r>
              <a:rPr lang="en-US" dirty="0" smtClean="0"/>
              <a:t>Active Low pass Filter </a:t>
            </a:r>
            <a:endParaRPr lang="en-US" dirty="0"/>
          </a:p>
        </p:txBody>
      </p:sp>
      <p:pic>
        <p:nvPicPr>
          <p:cNvPr id="4" name="Content Placeholder 3"/>
          <p:cNvPicPr>
            <a:picLocks noGrp="1" noChangeAspect="1"/>
          </p:cNvPicPr>
          <p:nvPr>
            <p:ph idx="1"/>
          </p:nvPr>
        </p:nvPicPr>
        <p:blipFill>
          <a:blip r:embed="rId3"/>
          <a:stretch>
            <a:fillRect/>
          </a:stretch>
        </p:blipFill>
        <p:spPr>
          <a:xfrm>
            <a:off x="875087" y="1154387"/>
            <a:ext cx="7654624" cy="4720896"/>
          </a:xfrm>
          <a:prstGeom prst="rect">
            <a:avLst/>
          </a:prstGeom>
        </p:spPr>
      </p:pic>
      <p:sp>
        <p:nvSpPr>
          <p:cNvPr id="5" name="TextBox 4"/>
          <p:cNvSpPr txBox="1"/>
          <p:nvPr/>
        </p:nvSpPr>
        <p:spPr>
          <a:xfrm>
            <a:off x="1765738" y="6106510"/>
            <a:ext cx="6222124" cy="646331"/>
          </a:xfrm>
          <a:prstGeom prst="rect">
            <a:avLst/>
          </a:prstGeom>
          <a:noFill/>
        </p:spPr>
        <p:txBody>
          <a:bodyPr wrap="square" rtlCol="0">
            <a:spAutoFit/>
          </a:bodyPr>
          <a:lstStyle/>
          <a:p>
            <a:r>
              <a:rPr lang="en-US" dirty="0" smtClean="0"/>
              <a:t>This is our </a:t>
            </a:r>
            <a:r>
              <a:rPr lang="en-US" dirty="0" err="1" smtClean="0"/>
              <a:t>multisim</a:t>
            </a:r>
            <a:r>
              <a:rPr lang="en-US" dirty="0" smtClean="0"/>
              <a:t> schematic for the Active Low Pass Filter</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108289472"/>
              </p:ext>
            </p:extLst>
          </p:nvPr>
        </p:nvGraphicFramePr>
        <p:xfrm>
          <a:off x="8685376" y="5763501"/>
          <a:ext cx="2515537" cy="742402"/>
        </p:xfrm>
        <a:graphic>
          <a:graphicData uri="http://schemas.openxmlformats.org/presentationml/2006/ole">
            <mc:AlternateContent xmlns:mc="http://schemas.openxmlformats.org/markup-compatibility/2006">
              <mc:Choice xmlns:v="urn:schemas-microsoft-com:vml" Requires="v">
                <p:oleObj spid="_x0000_s8200" name="Packager Shell Object" showAsIcon="1" r:id="rId4" imgW="1759320" imgH="518400" progId="Package">
                  <p:embed/>
                </p:oleObj>
              </mc:Choice>
              <mc:Fallback>
                <p:oleObj name="Packager Shell Object" showAsIcon="1" r:id="rId4" imgW="1759320" imgH="518400" progId="Package">
                  <p:embed/>
                  <p:pic>
                    <p:nvPicPr>
                      <p:cNvPr id="0" name=""/>
                      <p:cNvPicPr/>
                      <p:nvPr/>
                    </p:nvPicPr>
                    <p:blipFill>
                      <a:blip r:embed="rId5"/>
                      <a:stretch>
                        <a:fillRect/>
                      </a:stretch>
                    </p:blipFill>
                    <p:spPr>
                      <a:xfrm>
                        <a:off x="8685376" y="5763501"/>
                        <a:ext cx="2515537" cy="742402"/>
                      </a:xfrm>
                      <a:prstGeom prst="rect">
                        <a:avLst/>
                      </a:prstGeom>
                    </p:spPr>
                  </p:pic>
                </p:oleObj>
              </mc:Fallback>
            </mc:AlternateContent>
          </a:graphicData>
        </a:graphic>
      </p:graphicFrame>
    </p:spTree>
    <p:extLst>
      <p:ext uri="{BB962C8B-B14F-4D97-AF65-F5344CB8AC3E}">
        <p14:creationId xmlns:p14="http://schemas.microsoft.com/office/powerpoint/2010/main" val="1618485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65" y="189187"/>
            <a:ext cx="8596668" cy="1320800"/>
          </a:xfrm>
        </p:spPr>
        <p:txBody>
          <a:bodyPr/>
          <a:lstStyle/>
          <a:p>
            <a:r>
              <a:rPr lang="en-US" dirty="0" smtClean="0"/>
              <a:t>Active Low </a:t>
            </a:r>
            <a:r>
              <a:rPr lang="en-US" dirty="0"/>
              <a:t>pass </a:t>
            </a:r>
            <a:r>
              <a:rPr lang="en-US" dirty="0" smtClean="0"/>
              <a:t>Filter </a:t>
            </a:r>
            <a:endParaRPr lang="en-US" dirty="0"/>
          </a:p>
        </p:txBody>
      </p:sp>
      <p:pic>
        <p:nvPicPr>
          <p:cNvPr id="4" name="Picture 3"/>
          <p:cNvPicPr>
            <a:picLocks noChangeAspect="1"/>
          </p:cNvPicPr>
          <p:nvPr/>
        </p:nvPicPr>
        <p:blipFill>
          <a:blip r:embed="rId2"/>
          <a:stretch>
            <a:fillRect/>
          </a:stretch>
        </p:blipFill>
        <p:spPr>
          <a:xfrm>
            <a:off x="985015" y="1014905"/>
            <a:ext cx="7675507" cy="4533900"/>
          </a:xfrm>
          <a:prstGeom prst="rect">
            <a:avLst/>
          </a:prstGeom>
        </p:spPr>
      </p:pic>
      <p:sp>
        <p:nvSpPr>
          <p:cNvPr id="5" name="TextBox 4"/>
          <p:cNvSpPr txBox="1"/>
          <p:nvPr/>
        </p:nvSpPr>
        <p:spPr>
          <a:xfrm>
            <a:off x="1387365" y="5917324"/>
            <a:ext cx="7020911" cy="369332"/>
          </a:xfrm>
          <a:prstGeom prst="rect">
            <a:avLst/>
          </a:prstGeom>
          <a:noFill/>
        </p:spPr>
        <p:txBody>
          <a:bodyPr wrap="square" rtlCol="0">
            <a:spAutoFit/>
          </a:bodyPr>
          <a:lstStyle/>
          <a:p>
            <a:r>
              <a:rPr lang="en-US" dirty="0" smtClean="0"/>
              <a:t>This is the AC Sweep for the out put of the Active Low Pass Filter</a:t>
            </a:r>
            <a:endParaRPr lang="en-US" dirty="0"/>
          </a:p>
        </p:txBody>
      </p:sp>
    </p:spTree>
    <p:extLst>
      <p:ext uri="{BB962C8B-B14F-4D97-AF65-F5344CB8AC3E}">
        <p14:creationId xmlns:p14="http://schemas.microsoft.com/office/powerpoint/2010/main" val="1608992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82" y="168165"/>
            <a:ext cx="8596668" cy="893380"/>
          </a:xfrm>
        </p:spPr>
        <p:txBody>
          <a:bodyPr/>
          <a:lstStyle/>
          <a:p>
            <a:r>
              <a:rPr lang="en-US" dirty="0" smtClean="0"/>
              <a:t>Active Low </a:t>
            </a:r>
            <a:r>
              <a:rPr lang="en-US" dirty="0"/>
              <a:t>pass </a:t>
            </a:r>
            <a:r>
              <a:rPr lang="en-US" dirty="0" smtClean="0"/>
              <a:t>Filter </a:t>
            </a:r>
            <a:endParaRPr lang="en-US" dirty="0"/>
          </a:p>
        </p:txBody>
      </p:sp>
      <p:pic>
        <p:nvPicPr>
          <p:cNvPr id="8" name="Picture 7"/>
          <p:cNvPicPr>
            <a:picLocks noChangeAspect="1"/>
          </p:cNvPicPr>
          <p:nvPr/>
        </p:nvPicPr>
        <p:blipFill>
          <a:blip r:embed="rId2"/>
          <a:stretch>
            <a:fillRect/>
          </a:stretch>
        </p:blipFill>
        <p:spPr>
          <a:xfrm>
            <a:off x="1499830" y="1472833"/>
            <a:ext cx="7339371" cy="3656215"/>
          </a:xfrm>
          <a:prstGeom prst="rect">
            <a:avLst/>
          </a:prstGeom>
        </p:spPr>
      </p:pic>
      <p:sp>
        <p:nvSpPr>
          <p:cNvPr id="10" name="TextBox 9"/>
          <p:cNvSpPr txBox="1"/>
          <p:nvPr/>
        </p:nvSpPr>
        <p:spPr>
          <a:xfrm>
            <a:off x="1499830" y="5423338"/>
            <a:ext cx="6603646" cy="646331"/>
          </a:xfrm>
          <a:prstGeom prst="rect">
            <a:avLst/>
          </a:prstGeom>
          <a:noFill/>
        </p:spPr>
        <p:txBody>
          <a:bodyPr wrap="square" rtlCol="0">
            <a:spAutoFit/>
          </a:bodyPr>
          <a:lstStyle/>
          <a:p>
            <a:r>
              <a:rPr lang="en-US" dirty="0" smtClean="0"/>
              <a:t>This is the excel spreadsheet calculations for the low pass filter</a:t>
            </a:r>
            <a:endParaRPr lang="en-US" dirty="0"/>
          </a:p>
        </p:txBody>
      </p:sp>
      <p:sp>
        <p:nvSpPr>
          <p:cNvPr id="3" name="TextBox 2"/>
          <p:cNvSpPr txBox="1"/>
          <p:nvPr/>
        </p:nvSpPr>
        <p:spPr>
          <a:xfrm>
            <a:off x="6043448" y="430189"/>
            <a:ext cx="3310759" cy="369332"/>
          </a:xfrm>
          <a:prstGeom prst="rect">
            <a:avLst/>
          </a:prstGeom>
          <a:noFill/>
        </p:spPr>
        <p:txBody>
          <a:bodyPr wrap="square" rtlCol="0">
            <a:spAutoFit/>
          </a:bodyPr>
          <a:lstStyle/>
          <a:p>
            <a:r>
              <a:rPr lang="en-US" dirty="0" smtClean="0">
                <a:hlinkClick r:id="rId3" action="ppaction://hlinkfile"/>
              </a:rPr>
              <a:t>Spreadsheet</a:t>
            </a:r>
            <a:endParaRPr lang="en-US" dirty="0"/>
          </a:p>
        </p:txBody>
      </p:sp>
    </p:spTree>
    <p:extLst>
      <p:ext uri="{BB962C8B-B14F-4D97-AF65-F5344CB8AC3E}">
        <p14:creationId xmlns:p14="http://schemas.microsoft.com/office/powerpoint/2010/main" val="660079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68" y="378373"/>
            <a:ext cx="8596668" cy="809296"/>
          </a:xfrm>
        </p:spPr>
        <p:txBody>
          <a:bodyPr/>
          <a:lstStyle/>
          <a:p>
            <a:r>
              <a:rPr lang="en-US" dirty="0" smtClean="0"/>
              <a:t>Active Low Pass Filter</a:t>
            </a:r>
            <a:endParaRPr lang="en-US" dirty="0"/>
          </a:p>
        </p:txBody>
      </p:sp>
      <p:pic>
        <p:nvPicPr>
          <p:cNvPr id="4" name="Picture 3"/>
          <p:cNvPicPr>
            <a:picLocks noChangeAspect="1"/>
          </p:cNvPicPr>
          <p:nvPr/>
        </p:nvPicPr>
        <p:blipFill>
          <a:blip r:embed="rId2"/>
          <a:stretch>
            <a:fillRect/>
          </a:stretch>
        </p:blipFill>
        <p:spPr>
          <a:xfrm>
            <a:off x="1126249" y="990764"/>
            <a:ext cx="7355599" cy="4401043"/>
          </a:xfrm>
          <a:prstGeom prst="rect">
            <a:avLst/>
          </a:prstGeom>
        </p:spPr>
      </p:pic>
      <p:sp>
        <p:nvSpPr>
          <p:cNvPr id="5" name="TextBox 4"/>
          <p:cNvSpPr txBox="1"/>
          <p:nvPr/>
        </p:nvSpPr>
        <p:spPr>
          <a:xfrm>
            <a:off x="1376855" y="5822731"/>
            <a:ext cx="6043448" cy="923330"/>
          </a:xfrm>
          <a:prstGeom prst="rect">
            <a:avLst/>
          </a:prstGeom>
          <a:noFill/>
        </p:spPr>
        <p:txBody>
          <a:bodyPr wrap="square" rtlCol="0">
            <a:spAutoFit/>
          </a:bodyPr>
          <a:lstStyle/>
          <a:p>
            <a:r>
              <a:rPr lang="en-US" dirty="0" smtClean="0"/>
              <a:t>This is the Elvis reading using a variable power supply and the bode analyzer and the reading from the output of the low pass filter</a:t>
            </a:r>
            <a:endParaRPr lang="en-US" dirty="0"/>
          </a:p>
        </p:txBody>
      </p:sp>
    </p:spTree>
    <p:extLst>
      <p:ext uri="{BB962C8B-B14F-4D97-AF65-F5344CB8AC3E}">
        <p14:creationId xmlns:p14="http://schemas.microsoft.com/office/powerpoint/2010/main" val="640575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54" y="325821"/>
            <a:ext cx="8596668" cy="1320800"/>
          </a:xfrm>
        </p:spPr>
        <p:txBody>
          <a:bodyPr/>
          <a:lstStyle/>
          <a:p>
            <a:r>
              <a:rPr lang="en-US" dirty="0"/>
              <a:t>Active Low Pass </a:t>
            </a:r>
            <a:r>
              <a:rPr lang="en-US" dirty="0" smtClean="0"/>
              <a:t>Filter</a:t>
            </a:r>
            <a:endParaRPr lang="en-US"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3554" y="1116724"/>
            <a:ext cx="5202621" cy="3901966"/>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216942" y="495957"/>
            <a:ext cx="3901966" cy="5143500"/>
          </a:xfrm>
          <a:prstGeom prst="rect">
            <a:avLst/>
          </a:prstGeom>
        </p:spPr>
      </p:pic>
      <p:sp>
        <p:nvSpPr>
          <p:cNvPr id="6" name="TextBox 5"/>
          <p:cNvSpPr txBox="1"/>
          <p:nvPr/>
        </p:nvSpPr>
        <p:spPr>
          <a:xfrm>
            <a:off x="1261241" y="5223641"/>
            <a:ext cx="7441325" cy="923330"/>
          </a:xfrm>
          <a:prstGeom prst="rect">
            <a:avLst/>
          </a:prstGeom>
          <a:noFill/>
        </p:spPr>
        <p:txBody>
          <a:bodyPr wrap="square" rtlCol="0">
            <a:spAutoFit/>
          </a:bodyPr>
          <a:lstStyle/>
          <a:p>
            <a:r>
              <a:rPr lang="en-US" dirty="0" smtClean="0"/>
              <a:t>These are pictures of measuring the resistance on Elvis and the resister reading, the resister value was uncommon so we had to come up with two resistors to equal that value</a:t>
            </a:r>
            <a:endParaRPr lang="en-US" dirty="0"/>
          </a:p>
        </p:txBody>
      </p:sp>
    </p:spTree>
    <p:extLst>
      <p:ext uri="{BB962C8B-B14F-4D97-AF65-F5344CB8AC3E}">
        <p14:creationId xmlns:p14="http://schemas.microsoft.com/office/powerpoint/2010/main" val="872287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6" y="325821"/>
            <a:ext cx="8596668" cy="1320800"/>
          </a:xfrm>
        </p:spPr>
        <p:txBody>
          <a:bodyPr/>
          <a:lstStyle/>
          <a:p>
            <a:r>
              <a:rPr lang="en-US" dirty="0"/>
              <a:t>Active Low Pass </a:t>
            </a:r>
            <a:r>
              <a:rPr lang="en-US" dirty="0" smtClean="0"/>
              <a:t>Filter</a:t>
            </a:r>
            <a:endParaRPr lang="en-US"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836807" y="-565040"/>
            <a:ext cx="4766442" cy="7868964"/>
          </a:xfrm>
          <a:prstGeom prst="rect">
            <a:avLst/>
          </a:prstGeom>
        </p:spPr>
      </p:pic>
      <p:sp>
        <p:nvSpPr>
          <p:cNvPr id="5" name="TextBox 4"/>
          <p:cNvSpPr txBox="1"/>
          <p:nvPr/>
        </p:nvSpPr>
        <p:spPr>
          <a:xfrm>
            <a:off x="1650124" y="5969876"/>
            <a:ext cx="6653048" cy="369332"/>
          </a:xfrm>
          <a:prstGeom prst="rect">
            <a:avLst/>
          </a:prstGeom>
          <a:noFill/>
        </p:spPr>
        <p:txBody>
          <a:bodyPr wrap="square" rtlCol="0">
            <a:spAutoFit/>
          </a:bodyPr>
          <a:lstStyle/>
          <a:p>
            <a:r>
              <a:rPr lang="en-US" dirty="0" smtClean="0"/>
              <a:t>This is our circuit for the Active Low </a:t>
            </a:r>
            <a:r>
              <a:rPr lang="en-US" dirty="0"/>
              <a:t>P</a:t>
            </a:r>
            <a:r>
              <a:rPr lang="en-US" dirty="0" smtClean="0"/>
              <a:t>ass Filter</a:t>
            </a:r>
            <a:endParaRPr lang="en-US" dirty="0"/>
          </a:p>
        </p:txBody>
      </p:sp>
    </p:spTree>
    <p:extLst>
      <p:ext uri="{BB962C8B-B14F-4D97-AF65-F5344CB8AC3E}">
        <p14:creationId xmlns:p14="http://schemas.microsoft.com/office/powerpoint/2010/main" val="3240169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36" y="315311"/>
            <a:ext cx="8596668" cy="1320800"/>
          </a:xfrm>
        </p:spPr>
        <p:txBody>
          <a:bodyPr/>
          <a:lstStyle/>
          <a:p>
            <a:r>
              <a:rPr lang="en-US" dirty="0" smtClean="0"/>
              <a:t>Lab 11</a:t>
            </a:r>
            <a:endParaRPr lang="en-US" dirty="0"/>
          </a:p>
        </p:txBody>
      </p:sp>
      <p:pic>
        <p:nvPicPr>
          <p:cNvPr id="4" name="Content Placeholder 3"/>
          <p:cNvPicPr>
            <a:picLocks noGrp="1" noChangeAspect="1"/>
          </p:cNvPicPr>
          <p:nvPr>
            <p:ph idx="1"/>
          </p:nvPr>
        </p:nvPicPr>
        <p:blipFill>
          <a:blip r:embed="rId2"/>
          <a:stretch>
            <a:fillRect/>
          </a:stretch>
        </p:blipFill>
        <p:spPr>
          <a:xfrm>
            <a:off x="425436" y="1271752"/>
            <a:ext cx="6985715" cy="4887310"/>
          </a:xfrm>
          <a:prstGeom prst="rect">
            <a:avLst/>
          </a:prstGeom>
        </p:spPr>
      </p:pic>
      <p:sp>
        <p:nvSpPr>
          <p:cNvPr id="5" name="TextBox 4"/>
          <p:cNvSpPr txBox="1"/>
          <p:nvPr/>
        </p:nvSpPr>
        <p:spPr>
          <a:xfrm>
            <a:off x="7546427" y="2301766"/>
            <a:ext cx="1944413" cy="2308324"/>
          </a:xfrm>
          <a:prstGeom prst="rect">
            <a:avLst/>
          </a:prstGeom>
          <a:noFill/>
        </p:spPr>
        <p:txBody>
          <a:bodyPr wrap="square" rtlCol="0">
            <a:spAutoFit/>
          </a:bodyPr>
          <a:lstStyle/>
          <a:p>
            <a:r>
              <a:rPr lang="en-US" sz="2400" dirty="0" smtClean="0"/>
              <a:t>This is the </a:t>
            </a:r>
            <a:r>
              <a:rPr lang="en-US" sz="2400" dirty="0" err="1" smtClean="0"/>
              <a:t>multisim</a:t>
            </a:r>
            <a:r>
              <a:rPr lang="en-US" sz="2400" dirty="0" smtClean="0"/>
              <a:t> Ac sweep reading for each of the schematics</a:t>
            </a:r>
            <a:endParaRPr lang="en-US" sz="2400" dirty="0"/>
          </a:p>
        </p:txBody>
      </p:sp>
    </p:spTree>
    <p:extLst>
      <p:ext uri="{BB962C8B-B14F-4D97-AF65-F5344CB8AC3E}">
        <p14:creationId xmlns:p14="http://schemas.microsoft.com/office/powerpoint/2010/main" val="19727926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Low Pass Filter</a:t>
            </a:r>
            <a:endParaRPr lang="en-US" dirty="0"/>
          </a:p>
        </p:txBody>
      </p:sp>
      <p:sp>
        <p:nvSpPr>
          <p:cNvPr id="3" name="Content Placeholder 2"/>
          <p:cNvSpPr>
            <a:spLocks noGrp="1"/>
          </p:cNvSpPr>
          <p:nvPr>
            <p:ph idx="1"/>
          </p:nvPr>
        </p:nvSpPr>
        <p:spPr/>
        <p:txBody>
          <a:bodyPr/>
          <a:lstStyle/>
          <a:p>
            <a:r>
              <a:rPr lang="en-US" dirty="0" smtClean="0"/>
              <a:t>Observations: In an active low pass filter. The filter is active at a low frequency and not active at a high frequency. That is why it is called a LOW pass filter.</a:t>
            </a:r>
            <a:endParaRPr lang="en-US" dirty="0"/>
          </a:p>
        </p:txBody>
      </p:sp>
    </p:spTree>
    <p:extLst>
      <p:ext uri="{BB962C8B-B14F-4D97-AF65-F5344CB8AC3E}">
        <p14:creationId xmlns:p14="http://schemas.microsoft.com/office/powerpoint/2010/main" val="22059561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58" y="325821"/>
            <a:ext cx="8596668" cy="1320800"/>
          </a:xfrm>
        </p:spPr>
        <p:txBody>
          <a:bodyPr>
            <a:normAutofit fontScale="90000"/>
          </a:bodyPr>
          <a:lstStyle/>
          <a:p>
            <a:r>
              <a:rPr lang="en-US" dirty="0" smtClean="0"/>
              <a:t>Active High Pass Filter</a:t>
            </a:r>
            <a:br>
              <a:rPr lang="en-US" dirty="0" smtClean="0"/>
            </a:br>
            <a:r>
              <a:rPr lang="en-US" dirty="0" smtClean="0"/>
              <a:t>Lab Partners were </a:t>
            </a:r>
            <a:r>
              <a:rPr lang="en-US" dirty="0"/>
              <a:t>Jarred Clark and </a:t>
            </a:r>
            <a:r>
              <a:rPr lang="en-US" dirty="0" smtClean="0"/>
              <a:t>Seth Wills</a:t>
            </a:r>
            <a:endParaRPr lang="en-US" dirty="0"/>
          </a:p>
        </p:txBody>
      </p:sp>
      <p:sp>
        <p:nvSpPr>
          <p:cNvPr id="3" name="Content Placeholder 2"/>
          <p:cNvSpPr>
            <a:spLocks noGrp="1"/>
          </p:cNvSpPr>
          <p:nvPr>
            <p:ph idx="1"/>
          </p:nvPr>
        </p:nvSpPr>
        <p:spPr>
          <a:xfrm>
            <a:off x="656313" y="2065996"/>
            <a:ext cx="8596668" cy="3880773"/>
          </a:xfrm>
        </p:spPr>
        <p:txBody>
          <a:bodyPr/>
          <a:lstStyle/>
          <a:p>
            <a:r>
              <a:rPr lang="en-US" dirty="0"/>
              <a:t>The purpose of this lab is to calculate the measurements and design and build the second order </a:t>
            </a:r>
            <a:r>
              <a:rPr lang="en-US" dirty="0" smtClean="0"/>
              <a:t>high </a:t>
            </a:r>
            <a:r>
              <a:rPr lang="en-US" dirty="0"/>
              <a:t>pass filter.</a:t>
            </a:r>
          </a:p>
          <a:p>
            <a:endParaRPr lang="en-US" dirty="0"/>
          </a:p>
          <a:p>
            <a:pPr marL="0" indent="0">
              <a:buNone/>
            </a:pPr>
            <a:r>
              <a:rPr lang="en-US" dirty="0"/>
              <a:t>Equipment Needed:</a:t>
            </a:r>
          </a:p>
          <a:p>
            <a:pPr marL="0" indent="0">
              <a:buNone/>
            </a:pPr>
            <a:r>
              <a:rPr lang="en-US" dirty="0" smtClean="0"/>
              <a:t>2- </a:t>
            </a:r>
            <a:r>
              <a:rPr lang="en-US" dirty="0"/>
              <a:t>capacitors</a:t>
            </a:r>
          </a:p>
          <a:p>
            <a:pPr marL="0" indent="0">
              <a:buNone/>
            </a:pPr>
            <a:r>
              <a:rPr lang="en-US" dirty="0"/>
              <a:t>2- resistors</a:t>
            </a:r>
          </a:p>
          <a:p>
            <a:pPr marL="0" indent="0">
              <a:buNone/>
            </a:pPr>
            <a:r>
              <a:rPr lang="en-US" dirty="0"/>
              <a:t>Elvis II</a:t>
            </a:r>
          </a:p>
          <a:p>
            <a:pPr marL="0" indent="0">
              <a:buNone/>
            </a:pPr>
            <a:r>
              <a:rPr lang="en-US" dirty="0"/>
              <a:t>LM 741</a:t>
            </a:r>
          </a:p>
        </p:txBody>
      </p:sp>
      <p:pic>
        <p:nvPicPr>
          <p:cNvPr id="4" name="Picture 3"/>
          <p:cNvPicPr>
            <a:picLocks noChangeAspect="1"/>
          </p:cNvPicPr>
          <p:nvPr/>
        </p:nvPicPr>
        <p:blipFill>
          <a:blip r:embed="rId2"/>
          <a:stretch>
            <a:fillRect/>
          </a:stretch>
        </p:blipFill>
        <p:spPr>
          <a:xfrm>
            <a:off x="3605049" y="3104329"/>
            <a:ext cx="5388686" cy="2676361"/>
          </a:xfrm>
          <a:prstGeom prst="rect">
            <a:avLst/>
          </a:prstGeom>
        </p:spPr>
      </p:pic>
      <p:sp>
        <p:nvSpPr>
          <p:cNvPr id="5" name="TextBox 4"/>
          <p:cNvSpPr txBox="1"/>
          <p:nvPr/>
        </p:nvSpPr>
        <p:spPr>
          <a:xfrm>
            <a:off x="3983421" y="5946769"/>
            <a:ext cx="4550979" cy="369332"/>
          </a:xfrm>
          <a:prstGeom prst="rect">
            <a:avLst/>
          </a:prstGeom>
          <a:noFill/>
        </p:spPr>
        <p:txBody>
          <a:bodyPr wrap="square" rtlCol="0">
            <a:spAutoFit/>
          </a:bodyPr>
          <a:lstStyle/>
          <a:p>
            <a:r>
              <a:rPr lang="en-US" dirty="0" smtClean="0"/>
              <a:t>These are the equations we used</a:t>
            </a:r>
            <a:endParaRPr lang="en-US" dirty="0"/>
          </a:p>
        </p:txBody>
      </p:sp>
    </p:spTree>
    <p:extLst>
      <p:ext uri="{BB962C8B-B14F-4D97-AF65-F5344CB8AC3E}">
        <p14:creationId xmlns:p14="http://schemas.microsoft.com/office/powerpoint/2010/main" val="1144793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51" y="283780"/>
            <a:ext cx="8596668" cy="1320800"/>
          </a:xfrm>
        </p:spPr>
        <p:txBody>
          <a:bodyPr/>
          <a:lstStyle/>
          <a:p>
            <a:r>
              <a:rPr lang="en-US" dirty="0" smtClean="0"/>
              <a:t>Active High Pass Filter</a:t>
            </a:r>
            <a:endParaRPr lang="en-US" dirty="0"/>
          </a:p>
        </p:txBody>
      </p:sp>
      <p:pic>
        <p:nvPicPr>
          <p:cNvPr id="4" name="Picture 3"/>
          <p:cNvPicPr>
            <a:picLocks noChangeAspect="1"/>
          </p:cNvPicPr>
          <p:nvPr/>
        </p:nvPicPr>
        <p:blipFill>
          <a:blip r:embed="rId3"/>
          <a:stretch>
            <a:fillRect/>
          </a:stretch>
        </p:blipFill>
        <p:spPr>
          <a:xfrm>
            <a:off x="1591494" y="1007871"/>
            <a:ext cx="7457912" cy="4195927"/>
          </a:xfrm>
          <a:prstGeom prst="rect">
            <a:avLst/>
          </a:prstGeom>
        </p:spPr>
      </p:pic>
      <p:sp>
        <p:nvSpPr>
          <p:cNvPr id="5" name="Rectangle 4"/>
          <p:cNvSpPr/>
          <p:nvPr/>
        </p:nvSpPr>
        <p:spPr>
          <a:xfrm>
            <a:off x="2272450" y="5733421"/>
            <a:ext cx="6096000" cy="646331"/>
          </a:xfrm>
          <a:prstGeom prst="rect">
            <a:avLst/>
          </a:prstGeom>
        </p:spPr>
        <p:txBody>
          <a:bodyPr>
            <a:spAutoFit/>
          </a:bodyPr>
          <a:lstStyle/>
          <a:p>
            <a:r>
              <a:rPr lang="en-US" dirty="0"/>
              <a:t>This is our </a:t>
            </a:r>
            <a:r>
              <a:rPr lang="en-US" dirty="0" smtClean="0"/>
              <a:t>multi-sim </a:t>
            </a:r>
            <a:r>
              <a:rPr lang="en-US" dirty="0"/>
              <a:t>schematic for the Active </a:t>
            </a:r>
            <a:r>
              <a:rPr lang="en-US" dirty="0" smtClean="0"/>
              <a:t>High </a:t>
            </a:r>
            <a:r>
              <a:rPr lang="en-US" dirty="0"/>
              <a:t>Pass </a:t>
            </a:r>
            <a:r>
              <a:rPr lang="en-US" dirty="0" smtClean="0"/>
              <a:t>Filter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466426008"/>
              </p:ext>
            </p:extLst>
          </p:nvPr>
        </p:nvGraphicFramePr>
        <p:xfrm>
          <a:off x="9326508" y="5721789"/>
          <a:ext cx="1246899" cy="937324"/>
        </p:xfrm>
        <a:graphic>
          <a:graphicData uri="http://schemas.openxmlformats.org/presentationml/2006/ole">
            <mc:AlternateContent xmlns:mc="http://schemas.openxmlformats.org/markup-compatibility/2006">
              <mc:Choice xmlns:v="urn:schemas-microsoft-com:vml" Requires="v">
                <p:oleObj spid="_x0000_s9224" name="Packager Shell Object" showAsIcon="1" r:id="rId4" imgW="690120" imgH="518400" progId="Package">
                  <p:embed/>
                </p:oleObj>
              </mc:Choice>
              <mc:Fallback>
                <p:oleObj name="Packager Shell Object" showAsIcon="1" r:id="rId4" imgW="690120" imgH="518400" progId="Package">
                  <p:embed/>
                  <p:pic>
                    <p:nvPicPr>
                      <p:cNvPr id="0" name=""/>
                      <p:cNvPicPr/>
                      <p:nvPr/>
                    </p:nvPicPr>
                    <p:blipFill>
                      <a:blip r:embed="rId5"/>
                      <a:stretch>
                        <a:fillRect/>
                      </a:stretch>
                    </p:blipFill>
                    <p:spPr>
                      <a:xfrm>
                        <a:off x="9326508" y="5721789"/>
                        <a:ext cx="1246899" cy="937324"/>
                      </a:xfrm>
                      <a:prstGeom prst="rect">
                        <a:avLst/>
                      </a:prstGeom>
                    </p:spPr>
                  </p:pic>
                </p:oleObj>
              </mc:Fallback>
            </mc:AlternateContent>
          </a:graphicData>
        </a:graphic>
      </p:graphicFrame>
    </p:spTree>
    <p:extLst>
      <p:ext uri="{BB962C8B-B14F-4D97-AF65-F5344CB8AC3E}">
        <p14:creationId xmlns:p14="http://schemas.microsoft.com/office/powerpoint/2010/main" val="647063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69" y="210207"/>
            <a:ext cx="8596668" cy="1320800"/>
          </a:xfrm>
        </p:spPr>
        <p:txBody>
          <a:bodyPr/>
          <a:lstStyle/>
          <a:p>
            <a:r>
              <a:rPr lang="en-US" dirty="0" smtClean="0"/>
              <a:t>Active High Pass Filter</a:t>
            </a:r>
            <a:endParaRPr lang="en-US" dirty="0"/>
          </a:p>
        </p:txBody>
      </p:sp>
      <p:pic>
        <p:nvPicPr>
          <p:cNvPr id="4" name="Picture 3"/>
          <p:cNvPicPr>
            <a:picLocks noChangeAspect="1"/>
          </p:cNvPicPr>
          <p:nvPr/>
        </p:nvPicPr>
        <p:blipFill>
          <a:blip r:embed="rId2"/>
          <a:stretch>
            <a:fillRect/>
          </a:stretch>
        </p:blipFill>
        <p:spPr>
          <a:xfrm>
            <a:off x="1079121" y="1016711"/>
            <a:ext cx="7687989" cy="4890103"/>
          </a:xfrm>
          <a:prstGeom prst="rect">
            <a:avLst/>
          </a:prstGeom>
        </p:spPr>
      </p:pic>
      <p:sp>
        <p:nvSpPr>
          <p:cNvPr id="5" name="Rectangle 4"/>
          <p:cNvSpPr/>
          <p:nvPr/>
        </p:nvSpPr>
        <p:spPr>
          <a:xfrm>
            <a:off x="2280745" y="5906814"/>
            <a:ext cx="6096000" cy="646331"/>
          </a:xfrm>
          <a:prstGeom prst="rect">
            <a:avLst/>
          </a:prstGeom>
        </p:spPr>
        <p:txBody>
          <a:bodyPr>
            <a:spAutoFit/>
          </a:bodyPr>
          <a:lstStyle/>
          <a:p>
            <a:r>
              <a:rPr lang="en-US" dirty="0"/>
              <a:t>This is the AC Sweep for the out put of the Active </a:t>
            </a:r>
            <a:r>
              <a:rPr lang="en-US" dirty="0" smtClean="0"/>
              <a:t>High </a:t>
            </a:r>
            <a:r>
              <a:rPr lang="en-US" dirty="0"/>
              <a:t>Pass Filter</a:t>
            </a:r>
          </a:p>
        </p:txBody>
      </p:sp>
    </p:spTree>
    <p:extLst>
      <p:ext uri="{BB962C8B-B14F-4D97-AF65-F5344CB8AC3E}">
        <p14:creationId xmlns:p14="http://schemas.microsoft.com/office/powerpoint/2010/main" val="2148233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58" y="451945"/>
            <a:ext cx="8596668" cy="1320800"/>
          </a:xfrm>
        </p:spPr>
        <p:txBody>
          <a:bodyPr/>
          <a:lstStyle/>
          <a:p>
            <a:r>
              <a:rPr lang="en-US" dirty="0" smtClean="0"/>
              <a:t>Active High Pass Filter</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93295644"/>
              </p:ext>
            </p:extLst>
          </p:nvPr>
        </p:nvGraphicFramePr>
        <p:xfrm>
          <a:off x="1660635" y="1772745"/>
          <a:ext cx="6516412" cy="3404311"/>
        </p:xfrm>
        <a:graphic>
          <a:graphicData uri="http://schemas.openxmlformats.org/drawingml/2006/table">
            <a:tbl>
              <a:tblPr>
                <a:tableStyleId>{5C22544A-7EE6-4342-B048-85BDC9FD1C3A}</a:tableStyleId>
              </a:tblPr>
              <a:tblGrid>
                <a:gridCol w="2386584">
                  <a:extLst>
                    <a:ext uri="{9D8B030D-6E8A-4147-A177-3AD203B41FA5}">
                      <a16:colId xmlns:a16="http://schemas.microsoft.com/office/drawing/2014/main" val="2054199432"/>
                    </a:ext>
                  </a:extLst>
                </a:gridCol>
                <a:gridCol w="1743244">
                  <a:extLst>
                    <a:ext uri="{9D8B030D-6E8A-4147-A177-3AD203B41FA5}">
                      <a16:colId xmlns:a16="http://schemas.microsoft.com/office/drawing/2014/main" val="817780396"/>
                    </a:ext>
                  </a:extLst>
                </a:gridCol>
                <a:gridCol w="2386584">
                  <a:extLst>
                    <a:ext uri="{9D8B030D-6E8A-4147-A177-3AD203B41FA5}">
                      <a16:colId xmlns:a16="http://schemas.microsoft.com/office/drawing/2014/main" val="2931726388"/>
                    </a:ext>
                  </a:extLst>
                </a:gridCol>
              </a:tblGrid>
              <a:tr h="312717">
                <a:tc>
                  <a:txBody>
                    <a:bodyPr/>
                    <a:lstStyle/>
                    <a:p>
                      <a:pPr algn="l" fontAlgn="b"/>
                      <a:r>
                        <a:rPr lang="en-US" sz="1100" u="none" strike="noStrike">
                          <a:effectLst/>
                        </a:rPr>
                        <a:t>HIGH PASS FILTER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73308"/>
                  </a:ext>
                </a:extLst>
              </a:tr>
              <a:tr h="260597">
                <a:tc>
                  <a:txBody>
                    <a:bodyPr/>
                    <a:lstStyle/>
                    <a:p>
                      <a:pPr algn="l" fontAlgn="b"/>
                      <a:r>
                        <a:rPr lang="en-US" sz="1100" u="none" strike="noStrike">
                          <a:effectLst/>
                        </a:rPr>
                        <a:t>A0=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850617"/>
                  </a:ext>
                </a:extLst>
              </a:tr>
              <a:tr h="260597">
                <a:tc>
                  <a:txBody>
                    <a:bodyPr/>
                    <a:lstStyle/>
                    <a:p>
                      <a:pPr algn="l" fontAlgn="b"/>
                      <a:r>
                        <a:rPr lang="en-US" sz="1100" u="none" strike="noStrike">
                          <a:effectLst/>
                        </a:rPr>
                        <a:t>a1=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7838694"/>
                  </a:ext>
                </a:extLst>
              </a:tr>
              <a:tr h="260597">
                <a:tc>
                  <a:txBody>
                    <a:bodyPr/>
                    <a:lstStyle/>
                    <a:p>
                      <a:pPr algn="l" fontAlgn="b"/>
                      <a:r>
                        <a:rPr lang="en-US" sz="1100" u="none" strike="noStrike">
                          <a:effectLst/>
                        </a:rPr>
                        <a:t>b1=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5308859"/>
                  </a:ext>
                </a:extLst>
              </a:tr>
              <a:tr h="485624">
                <a:tc>
                  <a:txBody>
                    <a:bodyPr/>
                    <a:lstStyle/>
                    <a:p>
                      <a:pPr algn="l" fontAlgn="b"/>
                      <a:r>
                        <a:rPr lang="en-US" sz="1100" u="none" strike="noStrike" dirty="0">
                          <a:effectLst/>
                        </a:rPr>
                        <a:t>C=</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5735950"/>
                  </a:ext>
                </a:extLst>
              </a:tr>
              <a:tr h="260597">
                <a:tc>
                  <a:txBody>
                    <a:bodyPr/>
                    <a:lstStyle/>
                    <a:p>
                      <a:pPr algn="l" fontAlgn="b"/>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99323922"/>
                  </a:ext>
                </a:extLst>
              </a:tr>
              <a:tr h="260597">
                <a:tc>
                  <a:txBody>
                    <a:bodyPr/>
                    <a:lstStyle/>
                    <a:p>
                      <a:pPr algn="l" fontAlgn="b"/>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100.0E-9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9019955"/>
                  </a:ext>
                </a:extLst>
              </a:tr>
              <a:tr h="260597">
                <a:tc>
                  <a:txBody>
                    <a:bodyPr/>
                    <a:lstStyle/>
                    <a:p>
                      <a:pPr algn="l" fontAlgn="b"/>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1687440"/>
                  </a:ext>
                </a:extLst>
              </a:tr>
              <a:tr h="260597">
                <a:tc>
                  <a:txBody>
                    <a:bodyPr/>
                    <a:lstStyle/>
                    <a:p>
                      <a:pPr algn="l" fontAlgn="b"/>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9021037"/>
                  </a:ext>
                </a:extLst>
              </a:tr>
              <a:tr h="260597">
                <a:tc>
                  <a:txBody>
                    <a:bodyPr/>
                    <a:lstStyle/>
                    <a:p>
                      <a:pPr algn="l" fontAlgn="b"/>
                      <a:r>
                        <a:rPr lang="en-US" sz="1100" u="none" strike="noStrike">
                          <a:effectLst/>
                        </a:rPr>
                        <a:t>fc=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1.0E+3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Hz</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7723521"/>
                  </a:ext>
                </a:extLst>
              </a:tr>
              <a:tr h="26059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77955605"/>
                  </a:ext>
                </a:extLst>
              </a:tr>
              <a:tr h="26059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7927206"/>
                  </a:ext>
                </a:extLst>
              </a:tr>
            </a:tbl>
          </a:graphicData>
        </a:graphic>
      </p:graphicFrame>
      <p:sp>
        <p:nvSpPr>
          <p:cNvPr id="5" name="Rectangle 4"/>
          <p:cNvSpPr/>
          <p:nvPr/>
        </p:nvSpPr>
        <p:spPr>
          <a:xfrm>
            <a:off x="2375338" y="5628318"/>
            <a:ext cx="6096000" cy="646331"/>
          </a:xfrm>
          <a:prstGeom prst="rect">
            <a:avLst/>
          </a:prstGeom>
        </p:spPr>
        <p:txBody>
          <a:bodyPr>
            <a:spAutoFit/>
          </a:bodyPr>
          <a:lstStyle/>
          <a:p>
            <a:r>
              <a:rPr lang="en-US" dirty="0"/>
              <a:t>This is the excel spreadsheet calculations for </a:t>
            </a:r>
            <a:r>
              <a:rPr lang="en-US" dirty="0" smtClean="0"/>
              <a:t>the high </a:t>
            </a:r>
            <a:r>
              <a:rPr lang="en-US" dirty="0"/>
              <a:t>pass filter</a:t>
            </a:r>
          </a:p>
        </p:txBody>
      </p:sp>
      <p:sp>
        <p:nvSpPr>
          <p:cNvPr id="3" name="Rectangle 2"/>
          <p:cNvSpPr/>
          <p:nvPr/>
        </p:nvSpPr>
        <p:spPr>
          <a:xfrm>
            <a:off x="6409403" y="927679"/>
            <a:ext cx="1454244" cy="369332"/>
          </a:xfrm>
          <a:prstGeom prst="rect">
            <a:avLst/>
          </a:prstGeom>
        </p:spPr>
        <p:txBody>
          <a:bodyPr wrap="none">
            <a:spAutoFit/>
          </a:bodyPr>
          <a:lstStyle/>
          <a:p>
            <a:r>
              <a:rPr lang="en-US" dirty="0">
                <a:hlinkClick r:id="rId2" action="ppaction://hlinkfile"/>
              </a:rPr>
              <a:t>Spreadsheet</a:t>
            </a:r>
            <a:endParaRPr lang="en-US" dirty="0"/>
          </a:p>
        </p:txBody>
      </p:sp>
    </p:spTree>
    <p:extLst>
      <p:ext uri="{BB962C8B-B14F-4D97-AF65-F5344CB8AC3E}">
        <p14:creationId xmlns:p14="http://schemas.microsoft.com/office/powerpoint/2010/main" val="15554930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67862"/>
            <a:ext cx="8596668" cy="1320800"/>
          </a:xfrm>
        </p:spPr>
        <p:txBody>
          <a:bodyPr/>
          <a:lstStyle/>
          <a:p>
            <a:r>
              <a:rPr lang="en-US" dirty="0" smtClean="0"/>
              <a:t>Active High Pass Filter</a:t>
            </a:r>
            <a:endParaRPr lang="en-US" dirty="0"/>
          </a:p>
        </p:txBody>
      </p:sp>
      <p:pic>
        <p:nvPicPr>
          <p:cNvPr id="4" name="Content Placeholder 3"/>
          <p:cNvPicPr>
            <a:picLocks noGrp="1" noChangeAspect="1"/>
          </p:cNvPicPr>
          <p:nvPr>
            <p:ph idx="1"/>
          </p:nvPr>
        </p:nvPicPr>
        <p:blipFill>
          <a:blip r:embed="rId2"/>
          <a:stretch>
            <a:fillRect/>
          </a:stretch>
        </p:blipFill>
        <p:spPr>
          <a:xfrm>
            <a:off x="792948" y="1204147"/>
            <a:ext cx="8793329" cy="4692157"/>
          </a:xfrm>
          <a:prstGeom prst="rect">
            <a:avLst/>
          </a:prstGeom>
        </p:spPr>
      </p:pic>
      <p:sp>
        <p:nvSpPr>
          <p:cNvPr id="5" name="Rectangle 4"/>
          <p:cNvSpPr/>
          <p:nvPr/>
        </p:nvSpPr>
        <p:spPr>
          <a:xfrm>
            <a:off x="1927668" y="5934670"/>
            <a:ext cx="6096000" cy="923330"/>
          </a:xfrm>
          <a:prstGeom prst="rect">
            <a:avLst/>
          </a:prstGeom>
        </p:spPr>
        <p:txBody>
          <a:bodyPr>
            <a:spAutoFit/>
          </a:bodyPr>
          <a:lstStyle/>
          <a:p>
            <a:r>
              <a:rPr lang="en-US" dirty="0"/>
              <a:t>This is the Elvis reading using a variable power supply and the bode analyzer and the reading from the output of the </a:t>
            </a:r>
            <a:r>
              <a:rPr lang="en-US" dirty="0" smtClean="0"/>
              <a:t>High </a:t>
            </a:r>
            <a:r>
              <a:rPr lang="en-US" dirty="0"/>
              <a:t>pass filter</a:t>
            </a:r>
          </a:p>
        </p:txBody>
      </p:sp>
    </p:spTree>
    <p:extLst>
      <p:ext uri="{BB962C8B-B14F-4D97-AF65-F5344CB8AC3E}">
        <p14:creationId xmlns:p14="http://schemas.microsoft.com/office/powerpoint/2010/main" val="12482132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9394"/>
            <a:ext cx="8596668" cy="1320800"/>
          </a:xfrm>
        </p:spPr>
        <p:txBody>
          <a:bodyPr/>
          <a:lstStyle/>
          <a:p>
            <a:r>
              <a:rPr lang="en-US" dirty="0" smtClean="0"/>
              <a:t>Active High Pass Filter</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757" b="31400"/>
          <a:stretch/>
        </p:blipFill>
        <p:spPr>
          <a:xfrm rot="5400000">
            <a:off x="2650609" y="181661"/>
            <a:ext cx="4650118" cy="6674069"/>
          </a:xfrm>
        </p:spPr>
      </p:pic>
      <p:sp>
        <p:nvSpPr>
          <p:cNvPr id="5" name="TextBox 4"/>
          <p:cNvSpPr txBox="1"/>
          <p:nvPr/>
        </p:nvSpPr>
        <p:spPr>
          <a:xfrm>
            <a:off x="1765738" y="6022428"/>
            <a:ext cx="7746124" cy="369332"/>
          </a:xfrm>
          <a:prstGeom prst="rect">
            <a:avLst/>
          </a:prstGeom>
          <a:noFill/>
        </p:spPr>
        <p:txBody>
          <a:bodyPr wrap="square" rtlCol="0">
            <a:spAutoFit/>
          </a:bodyPr>
          <a:lstStyle/>
          <a:p>
            <a:r>
              <a:rPr lang="en-US" dirty="0" smtClean="0"/>
              <a:t>This is our circuit for the Active High Pass Filter</a:t>
            </a:r>
            <a:endParaRPr lang="en-US" dirty="0"/>
          </a:p>
        </p:txBody>
      </p:sp>
    </p:spTree>
    <p:extLst>
      <p:ext uri="{BB962C8B-B14F-4D97-AF65-F5344CB8AC3E}">
        <p14:creationId xmlns:p14="http://schemas.microsoft.com/office/powerpoint/2010/main" val="1528364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High Pass Filter </a:t>
            </a:r>
            <a:endParaRPr lang="en-US" dirty="0"/>
          </a:p>
        </p:txBody>
      </p:sp>
      <p:sp>
        <p:nvSpPr>
          <p:cNvPr id="3" name="Content Placeholder 2"/>
          <p:cNvSpPr>
            <a:spLocks noGrp="1"/>
          </p:cNvSpPr>
          <p:nvPr>
            <p:ph idx="1"/>
          </p:nvPr>
        </p:nvSpPr>
        <p:spPr/>
        <p:txBody>
          <a:bodyPr/>
          <a:lstStyle/>
          <a:p>
            <a:r>
              <a:rPr lang="en-US" dirty="0" smtClean="0"/>
              <a:t>Observations</a:t>
            </a:r>
            <a:r>
              <a:rPr lang="en-US" dirty="0"/>
              <a:t>: In an active </a:t>
            </a:r>
            <a:r>
              <a:rPr lang="en-US" dirty="0" smtClean="0"/>
              <a:t>high pass </a:t>
            </a:r>
            <a:r>
              <a:rPr lang="en-US" dirty="0"/>
              <a:t>filter. The filter is active at a </a:t>
            </a:r>
            <a:r>
              <a:rPr lang="en-US" dirty="0" smtClean="0"/>
              <a:t>high frequency </a:t>
            </a:r>
            <a:r>
              <a:rPr lang="en-US" dirty="0"/>
              <a:t>and not active at a </a:t>
            </a:r>
            <a:r>
              <a:rPr lang="en-US" dirty="0" smtClean="0"/>
              <a:t>low frequency</a:t>
            </a:r>
            <a:r>
              <a:rPr lang="en-US" dirty="0"/>
              <a:t>. That is why it is called a </a:t>
            </a:r>
            <a:r>
              <a:rPr lang="en-US" dirty="0" smtClean="0"/>
              <a:t>HIGH pass </a:t>
            </a:r>
            <a:r>
              <a:rPr lang="en-US" dirty="0"/>
              <a:t>filter.</a:t>
            </a:r>
          </a:p>
          <a:p>
            <a:endParaRPr lang="en-US" dirty="0"/>
          </a:p>
        </p:txBody>
      </p:sp>
    </p:spTree>
    <p:extLst>
      <p:ext uri="{BB962C8B-B14F-4D97-AF65-F5344CB8AC3E}">
        <p14:creationId xmlns:p14="http://schemas.microsoft.com/office/powerpoint/2010/main" val="560512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679" y="325820"/>
            <a:ext cx="8596668" cy="1320800"/>
          </a:xfrm>
        </p:spPr>
        <p:txBody>
          <a:bodyPr>
            <a:normAutofit fontScale="90000"/>
          </a:bodyPr>
          <a:lstStyle/>
          <a:p>
            <a:r>
              <a:rPr lang="en-US" dirty="0" smtClean="0"/>
              <a:t>Active Multiple </a:t>
            </a:r>
            <a:r>
              <a:rPr lang="en-US" dirty="0"/>
              <a:t>Feedback </a:t>
            </a:r>
            <a:r>
              <a:rPr lang="en-US" dirty="0" smtClean="0"/>
              <a:t>Topology Filter</a:t>
            </a:r>
            <a:br>
              <a:rPr lang="en-US" dirty="0" smtClean="0"/>
            </a:br>
            <a:r>
              <a:rPr lang="en-US" dirty="0" smtClean="0"/>
              <a:t>lab partners were </a:t>
            </a:r>
            <a:r>
              <a:rPr lang="en-US" dirty="0"/>
              <a:t>Jarred Clark and </a:t>
            </a:r>
            <a:r>
              <a:rPr lang="en-US" dirty="0" smtClean="0"/>
              <a:t>Seth Wills</a:t>
            </a:r>
            <a:endParaRPr lang="en-US" dirty="0"/>
          </a:p>
        </p:txBody>
      </p:sp>
      <p:sp>
        <p:nvSpPr>
          <p:cNvPr id="4" name="Rectangle 3"/>
          <p:cNvSpPr/>
          <p:nvPr/>
        </p:nvSpPr>
        <p:spPr>
          <a:xfrm>
            <a:off x="519679" y="2421983"/>
            <a:ext cx="10037379" cy="3046988"/>
          </a:xfrm>
          <a:prstGeom prst="rect">
            <a:avLst/>
          </a:prstGeom>
        </p:spPr>
        <p:txBody>
          <a:bodyPr wrap="square">
            <a:spAutoFit/>
          </a:bodyPr>
          <a:lstStyle/>
          <a:p>
            <a:r>
              <a:rPr lang="en-US" sz="2400" dirty="0"/>
              <a:t>The purpose of this lab is to calculate the measurements and design and build the second order high pass filter.</a:t>
            </a:r>
          </a:p>
          <a:p>
            <a:endParaRPr lang="en-US" sz="2400" dirty="0"/>
          </a:p>
          <a:p>
            <a:r>
              <a:rPr lang="en-US" sz="2400" dirty="0"/>
              <a:t>Equipment Needed:</a:t>
            </a:r>
          </a:p>
          <a:p>
            <a:r>
              <a:rPr lang="en-US" sz="2400" dirty="0"/>
              <a:t>2- capacitors</a:t>
            </a:r>
          </a:p>
          <a:p>
            <a:r>
              <a:rPr lang="en-US" sz="2400" dirty="0" smtClean="0"/>
              <a:t>3- </a:t>
            </a:r>
            <a:r>
              <a:rPr lang="en-US" sz="2400" dirty="0"/>
              <a:t>resistors</a:t>
            </a:r>
          </a:p>
          <a:p>
            <a:r>
              <a:rPr lang="en-US" sz="2400" dirty="0"/>
              <a:t>Elvis II</a:t>
            </a:r>
          </a:p>
          <a:p>
            <a:r>
              <a:rPr lang="en-US" sz="2400" dirty="0"/>
              <a:t>LM 741</a:t>
            </a:r>
          </a:p>
        </p:txBody>
      </p:sp>
      <p:pic>
        <p:nvPicPr>
          <p:cNvPr id="5" name="Picture 4"/>
          <p:cNvPicPr>
            <a:picLocks noChangeAspect="1"/>
          </p:cNvPicPr>
          <p:nvPr/>
        </p:nvPicPr>
        <p:blipFill>
          <a:blip r:embed="rId2"/>
          <a:stretch>
            <a:fillRect/>
          </a:stretch>
        </p:blipFill>
        <p:spPr>
          <a:xfrm>
            <a:off x="4075222" y="3524085"/>
            <a:ext cx="4924425" cy="2143125"/>
          </a:xfrm>
          <a:prstGeom prst="rect">
            <a:avLst/>
          </a:prstGeom>
        </p:spPr>
      </p:pic>
      <p:sp>
        <p:nvSpPr>
          <p:cNvPr id="6" name="TextBox 5"/>
          <p:cNvSpPr txBox="1"/>
          <p:nvPr/>
        </p:nvSpPr>
        <p:spPr>
          <a:xfrm>
            <a:off x="4477407" y="5854262"/>
            <a:ext cx="3510455" cy="646331"/>
          </a:xfrm>
          <a:prstGeom prst="rect">
            <a:avLst/>
          </a:prstGeom>
          <a:noFill/>
        </p:spPr>
        <p:txBody>
          <a:bodyPr wrap="square" rtlCol="0">
            <a:spAutoFit/>
          </a:bodyPr>
          <a:lstStyle/>
          <a:p>
            <a:r>
              <a:rPr lang="en-US" dirty="0" smtClean="0"/>
              <a:t>These are the calculations we used.</a:t>
            </a:r>
            <a:endParaRPr lang="en-US" dirty="0"/>
          </a:p>
        </p:txBody>
      </p:sp>
    </p:spTree>
    <p:extLst>
      <p:ext uri="{BB962C8B-B14F-4D97-AF65-F5344CB8AC3E}">
        <p14:creationId xmlns:p14="http://schemas.microsoft.com/office/powerpoint/2010/main" val="29293671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61" y="151416"/>
            <a:ext cx="8596668" cy="1320800"/>
          </a:xfrm>
        </p:spPr>
        <p:txBody>
          <a:bodyPr/>
          <a:lstStyle/>
          <a:p>
            <a:r>
              <a:rPr lang="en-US" dirty="0"/>
              <a:t>Active Multiple Feedback Topology Filter</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1015504" y="1172616"/>
            <a:ext cx="7964208" cy="3881437"/>
          </a:xfrm>
          <a:prstGeom prst="rect">
            <a:avLst/>
          </a:prstGeom>
        </p:spPr>
      </p:pic>
      <p:sp>
        <p:nvSpPr>
          <p:cNvPr id="5" name="Rectangle 4"/>
          <p:cNvSpPr/>
          <p:nvPr/>
        </p:nvSpPr>
        <p:spPr>
          <a:xfrm>
            <a:off x="2385848" y="5443703"/>
            <a:ext cx="6096000" cy="369332"/>
          </a:xfrm>
          <a:prstGeom prst="rect">
            <a:avLst/>
          </a:prstGeom>
        </p:spPr>
        <p:txBody>
          <a:bodyPr>
            <a:spAutoFit/>
          </a:bodyPr>
          <a:lstStyle/>
          <a:p>
            <a:r>
              <a:rPr lang="en-US" dirty="0"/>
              <a:t>This is our </a:t>
            </a:r>
            <a:r>
              <a:rPr lang="en-US" dirty="0" err="1"/>
              <a:t>multisim</a:t>
            </a:r>
            <a:r>
              <a:rPr lang="en-US" dirty="0"/>
              <a:t> schematic for </a:t>
            </a:r>
            <a:r>
              <a:rPr lang="en-US" dirty="0" smtClean="0"/>
              <a:t>the </a:t>
            </a:r>
            <a:endParaRPr lang="en-US" dirty="0"/>
          </a:p>
        </p:txBody>
      </p:sp>
      <p:sp>
        <p:nvSpPr>
          <p:cNvPr id="6" name="Rectangle 5"/>
          <p:cNvSpPr/>
          <p:nvPr/>
        </p:nvSpPr>
        <p:spPr>
          <a:xfrm>
            <a:off x="2385848" y="5766868"/>
            <a:ext cx="6096000" cy="646331"/>
          </a:xfrm>
          <a:prstGeom prst="rect">
            <a:avLst/>
          </a:prstGeom>
        </p:spPr>
        <p:txBody>
          <a:bodyPr>
            <a:spAutoFit/>
          </a:bodyPr>
          <a:lstStyle/>
          <a:p>
            <a:r>
              <a:rPr lang="en-US" dirty="0"/>
              <a:t>Active Multiple Feedback Topology Filter</a:t>
            </a:r>
            <a:br>
              <a:rPr lang="en-US" dirty="0"/>
            </a:b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597826479"/>
              </p:ext>
            </p:extLst>
          </p:nvPr>
        </p:nvGraphicFramePr>
        <p:xfrm>
          <a:off x="8695887" y="5583182"/>
          <a:ext cx="1510821" cy="984141"/>
        </p:xfrm>
        <a:graphic>
          <a:graphicData uri="http://schemas.openxmlformats.org/presentationml/2006/ole">
            <mc:AlternateContent xmlns:mc="http://schemas.openxmlformats.org/markup-compatibility/2006">
              <mc:Choice xmlns:v="urn:schemas-microsoft-com:vml" Requires="v">
                <p:oleObj spid="_x0000_s10248"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8695887" y="5583182"/>
                        <a:ext cx="1510821" cy="984141"/>
                      </a:xfrm>
                      <a:prstGeom prst="rect">
                        <a:avLst/>
                      </a:prstGeom>
                    </p:spPr>
                  </p:pic>
                </p:oleObj>
              </mc:Fallback>
            </mc:AlternateContent>
          </a:graphicData>
        </a:graphic>
      </p:graphicFrame>
    </p:spTree>
    <p:extLst>
      <p:ext uri="{BB962C8B-B14F-4D97-AF65-F5344CB8AC3E}">
        <p14:creationId xmlns:p14="http://schemas.microsoft.com/office/powerpoint/2010/main" val="979537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a:t>
            </a:r>
            <a:endParaRPr lang="en-US" dirty="0"/>
          </a:p>
        </p:txBody>
      </p:sp>
      <p:pic>
        <p:nvPicPr>
          <p:cNvPr id="4" name="Content Placeholder 3"/>
          <p:cNvPicPr>
            <a:picLocks noGrp="1" noChangeAspect="1"/>
          </p:cNvPicPr>
          <p:nvPr>
            <p:ph idx="1"/>
          </p:nvPr>
        </p:nvPicPr>
        <p:blipFill>
          <a:blip r:embed="rId2"/>
          <a:stretch>
            <a:fillRect/>
          </a:stretch>
        </p:blipFill>
        <p:spPr>
          <a:xfrm>
            <a:off x="288451" y="1269999"/>
            <a:ext cx="5261011" cy="38814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462" y="1269999"/>
            <a:ext cx="5143500" cy="3881437"/>
          </a:xfrm>
          <a:prstGeom prst="rect">
            <a:avLst/>
          </a:prstGeom>
        </p:spPr>
      </p:pic>
      <p:sp>
        <p:nvSpPr>
          <p:cNvPr id="6" name="TextBox 5"/>
          <p:cNvSpPr txBox="1"/>
          <p:nvPr/>
        </p:nvSpPr>
        <p:spPr>
          <a:xfrm>
            <a:off x="1439917" y="5391807"/>
            <a:ext cx="7834085" cy="646331"/>
          </a:xfrm>
          <a:prstGeom prst="rect">
            <a:avLst/>
          </a:prstGeom>
          <a:noFill/>
        </p:spPr>
        <p:txBody>
          <a:bodyPr wrap="square" rtlCol="0">
            <a:spAutoFit/>
          </a:bodyPr>
          <a:lstStyle/>
          <a:p>
            <a:r>
              <a:rPr lang="en-US" dirty="0" smtClean="0"/>
              <a:t>This is a picture of our circuit for one of the capacitors and the reading of the bode analyzer</a:t>
            </a:r>
            <a:endParaRPr lang="en-US" dirty="0"/>
          </a:p>
        </p:txBody>
      </p:sp>
    </p:spTree>
    <p:extLst>
      <p:ext uri="{BB962C8B-B14F-4D97-AF65-F5344CB8AC3E}">
        <p14:creationId xmlns:p14="http://schemas.microsoft.com/office/powerpoint/2010/main" val="7741730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89" y="346842"/>
            <a:ext cx="8596668" cy="1320800"/>
          </a:xfrm>
        </p:spPr>
        <p:txBody>
          <a:bodyPr/>
          <a:lstStyle/>
          <a:p>
            <a:r>
              <a:rPr lang="en-US" dirty="0"/>
              <a:t>Active Multiple Feedback Topology Filter</a:t>
            </a:r>
            <a:br>
              <a:rPr lang="en-US" dirty="0"/>
            </a:br>
            <a:endParaRPr lang="en-US" dirty="0"/>
          </a:p>
        </p:txBody>
      </p:sp>
      <p:pic>
        <p:nvPicPr>
          <p:cNvPr id="4" name="Picture 3"/>
          <p:cNvPicPr>
            <a:picLocks noChangeAspect="1"/>
          </p:cNvPicPr>
          <p:nvPr/>
        </p:nvPicPr>
        <p:blipFill>
          <a:blip r:embed="rId2"/>
          <a:stretch>
            <a:fillRect/>
          </a:stretch>
        </p:blipFill>
        <p:spPr>
          <a:xfrm>
            <a:off x="895185" y="1007242"/>
            <a:ext cx="8028098" cy="4476750"/>
          </a:xfrm>
          <a:prstGeom prst="rect">
            <a:avLst/>
          </a:prstGeom>
        </p:spPr>
      </p:pic>
      <p:sp>
        <p:nvSpPr>
          <p:cNvPr id="5" name="Rectangle 4"/>
          <p:cNvSpPr/>
          <p:nvPr/>
        </p:nvSpPr>
        <p:spPr>
          <a:xfrm>
            <a:off x="1996966" y="5821226"/>
            <a:ext cx="6096000" cy="646331"/>
          </a:xfrm>
          <a:prstGeom prst="rect">
            <a:avLst/>
          </a:prstGeom>
        </p:spPr>
        <p:txBody>
          <a:bodyPr>
            <a:spAutoFit/>
          </a:bodyPr>
          <a:lstStyle/>
          <a:p>
            <a:r>
              <a:rPr lang="en-US" dirty="0"/>
              <a:t>This is the AC Sweep for the out put of the Active Multiple Feedback Topology Filter</a:t>
            </a:r>
          </a:p>
        </p:txBody>
      </p:sp>
    </p:spTree>
    <p:extLst>
      <p:ext uri="{BB962C8B-B14F-4D97-AF65-F5344CB8AC3E}">
        <p14:creationId xmlns:p14="http://schemas.microsoft.com/office/powerpoint/2010/main" val="1295771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Multiple Feedback Topology Filter</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1607103" y="2199762"/>
            <a:ext cx="6737130" cy="3465314"/>
          </a:xfrm>
          <a:prstGeom prst="rect">
            <a:avLst/>
          </a:prstGeom>
        </p:spPr>
      </p:pic>
      <p:sp>
        <p:nvSpPr>
          <p:cNvPr id="5" name="Rectangle 4"/>
          <p:cNvSpPr/>
          <p:nvPr/>
        </p:nvSpPr>
        <p:spPr>
          <a:xfrm>
            <a:off x="2248233" y="5934438"/>
            <a:ext cx="6096000" cy="923330"/>
          </a:xfrm>
          <a:prstGeom prst="rect">
            <a:avLst/>
          </a:prstGeom>
        </p:spPr>
        <p:txBody>
          <a:bodyPr>
            <a:spAutoFit/>
          </a:bodyPr>
          <a:lstStyle/>
          <a:p>
            <a:r>
              <a:rPr lang="en-US" dirty="0"/>
              <a:t>This is the excel spreadsheet calculations for </a:t>
            </a:r>
            <a:r>
              <a:rPr lang="en-US" dirty="0" smtClean="0"/>
              <a:t>the</a:t>
            </a:r>
          </a:p>
          <a:p>
            <a:r>
              <a:rPr lang="en-US" dirty="0"/>
              <a:t>Active Multiple Feedback Topology Filter</a:t>
            </a:r>
            <a:br>
              <a:rPr lang="en-US" dirty="0"/>
            </a:br>
            <a:endParaRPr lang="en-US" dirty="0"/>
          </a:p>
        </p:txBody>
      </p:sp>
      <p:sp>
        <p:nvSpPr>
          <p:cNvPr id="3" name="Rectangle 2"/>
          <p:cNvSpPr/>
          <p:nvPr/>
        </p:nvSpPr>
        <p:spPr>
          <a:xfrm>
            <a:off x="8669126" y="2466568"/>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10969269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65" y="210207"/>
            <a:ext cx="8596668" cy="1320800"/>
          </a:xfrm>
        </p:spPr>
        <p:txBody>
          <a:bodyPr/>
          <a:lstStyle/>
          <a:p>
            <a:r>
              <a:rPr lang="en-US" dirty="0"/>
              <a:t>Active Multiple Feedback Topology Filter</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852905" y="1151239"/>
            <a:ext cx="8743040" cy="4555522"/>
          </a:xfrm>
          <a:prstGeom prst="rect">
            <a:avLst/>
          </a:prstGeom>
        </p:spPr>
      </p:pic>
      <p:sp>
        <p:nvSpPr>
          <p:cNvPr id="5" name="Rectangle 4"/>
          <p:cNvSpPr/>
          <p:nvPr/>
        </p:nvSpPr>
        <p:spPr>
          <a:xfrm>
            <a:off x="2176425" y="5724463"/>
            <a:ext cx="6096000" cy="1200329"/>
          </a:xfrm>
          <a:prstGeom prst="rect">
            <a:avLst/>
          </a:prstGeom>
        </p:spPr>
        <p:txBody>
          <a:bodyPr>
            <a:spAutoFit/>
          </a:bodyPr>
          <a:lstStyle/>
          <a:p>
            <a:r>
              <a:rPr lang="en-US" dirty="0"/>
              <a:t>This is the Elvis reading using a variable power supply and the bode analyzer and the reading from the output of the Active Multiple Feedback Topology Filter</a:t>
            </a:r>
            <a:br>
              <a:rPr lang="en-US" dirty="0"/>
            </a:br>
            <a:endParaRPr lang="en-US" dirty="0"/>
          </a:p>
        </p:txBody>
      </p:sp>
    </p:spTree>
    <p:extLst>
      <p:ext uri="{BB962C8B-B14F-4D97-AF65-F5344CB8AC3E}">
        <p14:creationId xmlns:p14="http://schemas.microsoft.com/office/powerpoint/2010/main" val="26469672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Multiple Feedback Topology Filter</a:t>
            </a:r>
            <a:br>
              <a:rPr lang="en-US" dirty="0"/>
            </a:br>
            <a:endParaRPr lang="en-US" dirty="0"/>
          </a:p>
        </p:txBody>
      </p:sp>
      <p:sp>
        <p:nvSpPr>
          <p:cNvPr id="3" name="Content Placeholder 2"/>
          <p:cNvSpPr>
            <a:spLocks noGrp="1"/>
          </p:cNvSpPr>
          <p:nvPr>
            <p:ph idx="1"/>
          </p:nvPr>
        </p:nvSpPr>
        <p:spPr/>
        <p:txBody>
          <a:bodyPr/>
          <a:lstStyle/>
          <a:p>
            <a:r>
              <a:rPr lang="en-US" dirty="0" smtClean="0"/>
              <a:t>Observations: The filter increases up to a certain range of frequency then decreases after hitting that certain range.</a:t>
            </a:r>
            <a:endParaRPr lang="en-US" dirty="0"/>
          </a:p>
        </p:txBody>
      </p:sp>
    </p:spTree>
    <p:extLst>
      <p:ext uri="{BB962C8B-B14F-4D97-AF65-F5344CB8AC3E}">
        <p14:creationId xmlns:p14="http://schemas.microsoft.com/office/powerpoint/2010/main" val="28325716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231" y="388882"/>
            <a:ext cx="8596668" cy="1320800"/>
          </a:xfrm>
        </p:spPr>
        <p:txBody>
          <a:bodyPr>
            <a:normAutofit fontScale="90000"/>
          </a:bodyPr>
          <a:lstStyle/>
          <a:p>
            <a:r>
              <a:rPr lang="en-US" dirty="0" smtClean="0"/>
              <a:t>Active Twin-T Filter</a:t>
            </a:r>
            <a:br>
              <a:rPr lang="en-US" dirty="0" smtClean="0"/>
            </a:br>
            <a:r>
              <a:rPr lang="en-US" dirty="0" smtClean="0"/>
              <a:t>Lab Partners were Seth Wills and </a:t>
            </a:r>
            <a:r>
              <a:rPr lang="en-US" dirty="0"/>
              <a:t>Jarred Clark </a:t>
            </a:r>
            <a:endParaRPr lang="en-US" dirty="0"/>
          </a:p>
        </p:txBody>
      </p:sp>
      <p:sp>
        <p:nvSpPr>
          <p:cNvPr id="3" name="Content Placeholder 2"/>
          <p:cNvSpPr>
            <a:spLocks noGrp="1"/>
          </p:cNvSpPr>
          <p:nvPr>
            <p:ph idx="1"/>
          </p:nvPr>
        </p:nvSpPr>
        <p:spPr>
          <a:xfrm>
            <a:off x="666823" y="2328755"/>
            <a:ext cx="8596668" cy="3880773"/>
          </a:xfrm>
        </p:spPr>
        <p:txBody>
          <a:bodyPr/>
          <a:lstStyle/>
          <a:p>
            <a:r>
              <a:rPr lang="en-US" sz="2000" dirty="0"/>
              <a:t>The purpose of this lab is to calculate the measurements and design and build the Active Twin-T </a:t>
            </a:r>
            <a:r>
              <a:rPr lang="en-US" sz="2000" dirty="0" smtClean="0"/>
              <a:t>Filter</a:t>
            </a:r>
            <a:r>
              <a:rPr lang="en-US" sz="2000" dirty="0"/>
              <a:t> </a:t>
            </a:r>
          </a:p>
          <a:p>
            <a:pPr marL="0" indent="0">
              <a:buNone/>
            </a:pPr>
            <a:r>
              <a:rPr lang="en-US" sz="2000" dirty="0"/>
              <a:t>Equipment Needed:</a:t>
            </a:r>
          </a:p>
          <a:p>
            <a:pPr marL="0" indent="0">
              <a:buNone/>
            </a:pPr>
            <a:r>
              <a:rPr lang="en-US" sz="2000" dirty="0"/>
              <a:t>2- capacitors</a:t>
            </a:r>
          </a:p>
          <a:p>
            <a:pPr marL="0" indent="0">
              <a:buNone/>
            </a:pPr>
            <a:r>
              <a:rPr lang="en-US" sz="2000" dirty="0"/>
              <a:t>3- resistors</a:t>
            </a:r>
          </a:p>
          <a:p>
            <a:pPr marL="0" indent="0">
              <a:buNone/>
            </a:pPr>
            <a:r>
              <a:rPr lang="en-US" sz="2000" dirty="0"/>
              <a:t>Elvis II</a:t>
            </a:r>
          </a:p>
          <a:p>
            <a:pPr marL="0" indent="0">
              <a:buNone/>
            </a:pPr>
            <a:r>
              <a:rPr lang="en-US" sz="2000" dirty="0"/>
              <a:t>LM 741</a:t>
            </a:r>
          </a:p>
          <a:p>
            <a:endParaRPr lang="en-US" dirty="0"/>
          </a:p>
        </p:txBody>
      </p:sp>
      <p:pic>
        <p:nvPicPr>
          <p:cNvPr id="4" name="Picture 3"/>
          <p:cNvPicPr>
            <a:picLocks noChangeAspect="1"/>
          </p:cNvPicPr>
          <p:nvPr/>
        </p:nvPicPr>
        <p:blipFill>
          <a:blip r:embed="rId2"/>
          <a:stretch>
            <a:fillRect/>
          </a:stretch>
        </p:blipFill>
        <p:spPr>
          <a:xfrm>
            <a:off x="3814927" y="3195146"/>
            <a:ext cx="5276850" cy="3200400"/>
          </a:xfrm>
          <a:prstGeom prst="rect">
            <a:avLst/>
          </a:prstGeom>
        </p:spPr>
      </p:pic>
      <p:sp>
        <p:nvSpPr>
          <p:cNvPr id="5" name="TextBox 4"/>
          <p:cNvSpPr txBox="1"/>
          <p:nvPr/>
        </p:nvSpPr>
        <p:spPr>
          <a:xfrm>
            <a:off x="4288221" y="6516414"/>
            <a:ext cx="4393324" cy="369332"/>
          </a:xfrm>
          <a:prstGeom prst="rect">
            <a:avLst/>
          </a:prstGeom>
          <a:noFill/>
        </p:spPr>
        <p:txBody>
          <a:bodyPr wrap="square" rtlCol="0">
            <a:spAutoFit/>
          </a:bodyPr>
          <a:lstStyle/>
          <a:p>
            <a:r>
              <a:rPr lang="en-US" dirty="0" smtClean="0"/>
              <a:t>These are our equations used</a:t>
            </a:r>
            <a:endParaRPr lang="en-US" dirty="0"/>
          </a:p>
        </p:txBody>
      </p:sp>
    </p:spTree>
    <p:extLst>
      <p:ext uri="{BB962C8B-B14F-4D97-AF65-F5344CB8AC3E}">
        <p14:creationId xmlns:p14="http://schemas.microsoft.com/office/powerpoint/2010/main" val="29138988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93" y="168165"/>
            <a:ext cx="8596668" cy="1320800"/>
          </a:xfrm>
        </p:spPr>
        <p:txBody>
          <a:bodyPr/>
          <a:lstStyle/>
          <a:p>
            <a:r>
              <a:rPr lang="en-US" dirty="0"/>
              <a:t>Active Twin-T Filter</a:t>
            </a:r>
          </a:p>
        </p:txBody>
      </p:sp>
      <p:pic>
        <p:nvPicPr>
          <p:cNvPr id="5" name="Content Placeholder 4"/>
          <p:cNvPicPr>
            <a:picLocks noGrp="1" noChangeAspect="1"/>
          </p:cNvPicPr>
          <p:nvPr>
            <p:ph idx="1"/>
          </p:nvPr>
        </p:nvPicPr>
        <p:blipFill>
          <a:blip r:embed="rId3"/>
          <a:stretch>
            <a:fillRect/>
          </a:stretch>
        </p:blipFill>
        <p:spPr>
          <a:xfrm>
            <a:off x="1025591" y="1101834"/>
            <a:ext cx="8107897" cy="3881437"/>
          </a:xfrm>
          <a:prstGeom prst="rect">
            <a:avLst/>
          </a:prstGeom>
        </p:spPr>
      </p:pic>
      <p:sp>
        <p:nvSpPr>
          <p:cNvPr id="6" name="Rectangle 5"/>
          <p:cNvSpPr/>
          <p:nvPr/>
        </p:nvSpPr>
        <p:spPr>
          <a:xfrm>
            <a:off x="2680137" y="5670360"/>
            <a:ext cx="6096000" cy="646331"/>
          </a:xfrm>
          <a:prstGeom prst="rect">
            <a:avLst/>
          </a:prstGeom>
        </p:spPr>
        <p:txBody>
          <a:bodyPr>
            <a:spAutoFit/>
          </a:bodyPr>
          <a:lstStyle/>
          <a:p>
            <a:r>
              <a:rPr lang="en-US" dirty="0"/>
              <a:t>This is our </a:t>
            </a:r>
            <a:r>
              <a:rPr lang="en-US" dirty="0" err="1"/>
              <a:t>multisim</a:t>
            </a:r>
            <a:r>
              <a:rPr lang="en-US" dirty="0"/>
              <a:t> schematic for </a:t>
            </a:r>
            <a:r>
              <a:rPr lang="en-US" dirty="0" smtClean="0"/>
              <a:t>the </a:t>
            </a:r>
            <a:r>
              <a:rPr lang="en-US" dirty="0"/>
              <a:t>Active Twin-T Filter</a:t>
            </a:r>
          </a:p>
        </p:txBody>
      </p:sp>
      <p:graphicFrame>
        <p:nvGraphicFramePr>
          <p:cNvPr id="3" name="Object 2"/>
          <p:cNvGraphicFramePr>
            <a:graphicFrameLocks noChangeAspect="1"/>
          </p:cNvGraphicFramePr>
          <p:nvPr>
            <p:extLst>
              <p:ext uri="{D42A27DB-BD31-4B8C-83A1-F6EECF244321}">
                <p14:modId xmlns:p14="http://schemas.microsoft.com/office/powerpoint/2010/main" val="4079899105"/>
              </p:ext>
            </p:extLst>
          </p:nvPr>
        </p:nvGraphicFramePr>
        <p:xfrm>
          <a:off x="9421101" y="5595335"/>
          <a:ext cx="1383533" cy="901227"/>
        </p:xfrm>
        <a:graphic>
          <a:graphicData uri="http://schemas.openxmlformats.org/presentationml/2006/ole">
            <mc:AlternateContent xmlns:mc="http://schemas.openxmlformats.org/markup-compatibility/2006">
              <mc:Choice xmlns:v="urn:schemas-microsoft-com:vml" Requires="v">
                <p:oleObj spid="_x0000_s11272" name="Packager Shell Object" showAsIcon="1" r:id="rId4" imgW="797040" imgH="518400" progId="Package">
                  <p:embed/>
                </p:oleObj>
              </mc:Choice>
              <mc:Fallback>
                <p:oleObj name="Packager Shell Object" showAsIcon="1" r:id="rId4" imgW="797040" imgH="518400" progId="Package">
                  <p:embed/>
                  <p:pic>
                    <p:nvPicPr>
                      <p:cNvPr id="0" name=""/>
                      <p:cNvPicPr/>
                      <p:nvPr/>
                    </p:nvPicPr>
                    <p:blipFill>
                      <a:blip r:embed="rId5"/>
                      <a:stretch>
                        <a:fillRect/>
                      </a:stretch>
                    </p:blipFill>
                    <p:spPr>
                      <a:xfrm>
                        <a:off x="9421101" y="5595335"/>
                        <a:ext cx="1383533" cy="901227"/>
                      </a:xfrm>
                      <a:prstGeom prst="rect">
                        <a:avLst/>
                      </a:prstGeom>
                    </p:spPr>
                  </p:pic>
                </p:oleObj>
              </mc:Fallback>
            </mc:AlternateContent>
          </a:graphicData>
        </a:graphic>
      </p:graphicFrame>
    </p:spTree>
    <p:extLst>
      <p:ext uri="{BB962C8B-B14F-4D97-AF65-F5344CB8AC3E}">
        <p14:creationId xmlns:p14="http://schemas.microsoft.com/office/powerpoint/2010/main" val="3112344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07" y="178676"/>
            <a:ext cx="8596668" cy="1320800"/>
          </a:xfrm>
        </p:spPr>
        <p:txBody>
          <a:bodyPr/>
          <a:lstStyle/>
          <a:p>
            <a:r>
              <a:rPr lang="en-US" dirty="0"/>
              <a:t>Active Twin-T Filter</a:t>
            </a:r>
          </a:p>
        </p:txBody>
      </p:sp>
      <p:pic>
        <p:nvPicPr>
          <p:cNvPr id="4" name="Picture 3"/>
          <p:cNvPicPr>
            <a:picLocks noChangeAspect="1"/>
          </p:cNvPicPr>
          <p:nvPr/>
        </p:nvPicPr>
        <p:blipFill>
          <a:blip r:embed="rId2"/>
          <a:stretch>
            <a:fillRect/>
          </a:stretch>
        </p:blipFill>
        <p:spPr>
          <a:xfrm>
            <a:off x="878926" y="965200"/>
            <a:ext cx="8580383" cy="4486275"/>
          </a:xfrm>
          <a:prstGeom prst="rect">
            <a:avLst/>
          </a:prstGeom>
        </p:spPr>
      </p:pic>
      <p:sp>
        <p:nvSpPr>
          <p:cNvPr id="6" name="Rectangle 5"/>
          <p:cNvSpPr/>
          <p:nvPr/>
        </p:nvSpPr>
        <p:spPr>
          <a:xfrm>
            <a:off x="2354317" y="5670359"/>
            <a:ext cx="6096000" cy="646331"/>
          </a:xfrm>
          <a:prstGeom prst="rect">
            <a:avLst/>
          </a:prstGeom>
        </p:spPr>
        <p:txBody>
          <a:bodyPr>
            <a:spAutoFit/>
          </a:bodyPr>
          <a:lstStyle/>
          <a:p>
            <a:r>
              <a:rPr lang="en-US" dirty="0"/>
              <a:t>This is the AC Sweep for the out put of the </a:t>
            </a:r>
            <a:r>
              <a:rPr lang="en-US" dirty="0" smtClean="0"/>
              <a:t>Active </a:t>
            </a:r>
            <a:r>
              <a:rPr lang="en-US" dirty="0"/>
              <a:t>Twin-T Filter</a:t>
            </a:r>
          </a:p>
        </p:txBody>
      </p:sp>
    </p:spTree>
    <p:extLst>
      <p:ext uri="{BB962C8B-B14F-4D97-AF65-F5344CB8AC3E}">
        <p14:creationId xmlns:p14="http://schemas.microsoft.com/office/powerpoint/2010/main" val="3937100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10" y="378373"/>
            <a:ext cx="8596668" cy="1320800"/>
          </a:xfrm>
        </p:spPr>
        <p:txBody>
          <a:bodyPr/>
          <a:lstStyle/>
          <a:p>
            <a:r>
              <a:rPr lang="en-US" dirty="0"/>
              <a:t>Active Twin-T Filter</a:t>
            </a:r>
          </a:p>
        </p:txBody>
      </p:sp>
      <p:graphicFrame>
        <p:nvGraphicFramePr>
          <p:cNvPr id="4" name="Object 3"/>
          <p:cNvGraphicFramePr>
            <a:graphicFrameLocks noChangeAspect="1"/>
          </p:cNvGraphicFramePr>
          <p:nvPr>
            <p:extLst>
              <p:ext uri="{D42A27DB-BD31-4B8C-83A1-F6EECF244321}">
                <p14:modId xmlns:p14="http://schemas.microsoft.com/office/powerpoint/2010/main" val="119188187"/>
              </p:ext>
            </p:extLst>
          </p:nvPr>
        </p:nvGraphicFramePr>
        <p:xfrm>
          <a:off x="1949978" y="1530404"/>
          <a:ext cx="6837800" cy="2867025"/>
        </p:xfrm>
        <a:graphic>
          <a:graphicData uri="http://schemas.openxmlformats.org/presentationml/2006/ole">
            <mc:AlternateContent xmlns:mc="http://schemas.openxmlformats.org/markup-compatibility/2006">
              <mc:Choice xmlns:v="urn:schemas-microsoft-com:vml" Requires="v">
                <p:oleObj spid="_x0000_s2070" name="Worksheet" r:id="rId3" imgW="2828925" imgH="2867144" progId="Excel.Sheet.12">
                  <p:embed/>
                </p:oleObj>
              </mc:Choice>
              <mc:Fallback>
                <p:oleObj name="Worksheet" r:id="rId3" imgW="2828925" imgH="2867144" progId="Excel.Sheet.12">
                  <p:embed/>
                  <p:pic>
                    <p:nvPicPr>
                      <p:cNvPr id="0" name=""/>
                      <p:cNvPicPr/>
                      <p:nvPr/>
                    </p:nvPicPr>
                    <p:blipFill>
                      <a:blip r:embed="rId4"/>
                      <a:stretch>
                        <a:fillRect/>
                      </a:stretch>
                    </p:blipFill>
                    <p:spPr>
                      <a:xfrm>
                        <a:off x="1949978" y="1530404"/>
                        <a:ext cx="6837800" cy="2867025"/>
                      </a:xfrm>
                      <a:prstGeom prst="rect">
                        <a:avLst/>
                      </a:prstGeom>
                    </p:spPr>
                  </p:pic>
                </p:oleObj>
              </mc:Fallback>
            </mc:AlternateContent>
          </a:graphicData>
        </a:graphic>
      </p:graphicFrame>
      <p:sp>
        <p:nvSpPr>
          <p:cNvPr id="5" name="Rectangle 4"/>
          <p:cNvSpPr/>
          <p:nvPr/>
        </p:nvSpPr>
        <p:spPr>
          <a:xfrm>
            <a:off x="2511972" y="5376070"/>
            <a:ext cx="6096000" cy="646331"/>
          </a:xfrm>
          <a:prstGeom prst="rect">
            <a:avLst/>
          </a:prstGeom>
        </p:spPr>
        <p:txBody>
          <a:bodyPr>
            <a:spAutoFit/>
          </a:bodyPr>
          <a:lstStyle/>
          <a:p>
            <a:r>
              <a:rPr lang="en-US" dirty="0"/>
              <a:t>This is the excel spreadsheet calculations for </a:t>
            </a:r>
            <a:r>
              <a:rPr lang="en-US" dirty="0" smtClean="0"/>
              <a:t>the </a:t>
            </a:r>
            <a:r>
              <a:rPr lang="en-US" dirty="0"/>
              <a:t>Active Twin-T Filter</a:t>
            </a:r>
          </a:p>
        </p:txBody>
      </p:sp>
      <p:sp>
        <p:nvSpPr>
          <p:cNvPr id="3" name="Rectangle 2"/>
          <p:cNvSpPr/>
          <p:nvPr/>
        </p:nvSpPr>
        <p:spPr>
          <a:xfrm>
            <a:off x="6440934" y="660254"/>
            <a:ext cx="1454244" cy="369332"/>
          </a:xfrm>
          <a:prstGeom prst="rect">
            <a:avLst/>
          </a:prstGeom>
        </p:spPr>
        <p:txBody>
          <a:bodyPr wrap="none">
            <a:spAutoFit/>
          </a:bodyPr>
          <a:lstStyle/>
          <a:p>
            <a:r>
              <a:rPr lang="en-US" dirty="0">
                <a:hlinkClick r:id="rId5" action="ppaction://hlinkfile"/>
              </a:rPr>
              <a:t>Spreadsheet</a:t>
            </a:r>
            <a:endParaRPr lang="en-US" dirty="0"/>
          </a:p>
        </p:txBody>
      </p:sp>
    </p:spTree>
    <p:extLst>
      <p:ext uri="{BB962C8B-B14F-4D97-AF65-F5344CB8AC3E}">
        <p14:creationId xmlns:p14="http://schemas.microsoft.com/office/powerpoint/2010/main" val="37189795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48" y="283779"/>
            <a:ext cx="8596668" cy="1320800"/>
          </a:xfrm>
        </p:spPr>
        <p:txBody>
          <a:bodyPr/>
          <a:lstStyle/>
          <a:p>
            <a:r>
              <a:rPr lang="en-US" dirty="0"/>
              <a:t>Active Twin-T Filter</a:t>
            </a:r>
          </a:p>
        </p:txBody>
      </p:sp>
      <p:pic>
        <p:nvPicPr>
          <p:cNvPr id="4" name="Picture 3"/>
          <p:cNvPicPr>
            <a:picLocks noChangeAspect="1"/>
          </p:cNvPicPr>
          <p:nvPr/>
        </p:nvPicPr>
        <p:blipFill>
          <a:blip r:embed="rId2"/>
          <a:stretch>
            <a:fillRect/>
          </a:stretch>
        </p:blipFill>
        <p:spPr>
          <a:xfrm>
            <a:off x="824479" y="1059793"/>
            <a:ext cx="8855549" cy="4313183"/>
          </a:xfrm>
          <a:prstGeom prst="rect">
            <a:avLst/>
          </a:prstGeom>
        </p:spPr>
      </p:pic>
      <p:sp>
        <p:nvSpPr>
          <p:cNvPr id="5" name="Rectangle 4"/>
          <p:cNvSpPr/>
          <p:nvPr/>
        </p:nvSpPr>
        <p:spPr>
          <a:xfrm>
            <a:off x="1952005" y="5477443"/>
            <a:ext cx="6096000" cy="1200329"/>
          </a:xfrm>
          <a:prstGeom prst="rect">
            <a:avLst/>
          </a:prstGeom>
        </p:spPr>
        <p:txBody>
          <a:bodyPr>
            <a:spAutoFit/>
          </a:bodyPr>
          <a:lstStyle/>
          <a:p>
            <a:r>
              <a:rPr lang="en-US" dirty="0"/>
              <a:t>This is the Elvis reading using a variable power supply and the bode analyzer and the reading from the output of </a:t>
            </a:r>
            <a:r>
              <a:rPr lang="en-US" dirty="0" smtClean="0"/>
              <a:t>the Active </a:t>
            </a:r>
            <a:r>
              <a:rPr lang="en-US" dirty="0"/>
              <a:t>Twin-T Filter</a:t>
            </a:r>
            <a:br>
              <a:rPr lang="en-US" dirty="0"/>
            </a:br>
            <a:endParaRPr lang="en-US" dirty="0"/>
          </a:p>
        </p:txBody>
      </p:sp>
    </p:spTree>
    <p:extLst>
      <p:ext uri="{BB962C8B-B14F-4D97-AF65-F5344CB8AC3E}">
        <p14:creationId xmlns:p14="http://schemas.microsoft.com/office/powerpoint/2010/main" val="20417188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Twin-T Filter</a:t>
            </a:r>
          </a:p>
        </p:txBody>
      </p:sp>
      <p:sp>
        <p:nvSpPr>
          <p:cNvPr id="3" name="Content Placeholder 2"/>
          <p:cNvSpPr>
            <a:spLocks noGrp="1"/>
          </p:cNvSpPr>
          <p:nvPr>
            <p:ph idx="1"/>
          </p:nvPr>
        </p:nvSpPr>
        <p:spPr>
          <a:xfrm>
            <a:off x="677334" y="2171099"/>
            <a:ext cx="8596668" cy="3880773"/>
          </a:xfrm>
        </p:spPr>
        <p:txBody>
          <a:bodyPr/>
          <a:lstStyle/>
          <a:p>
            <a:r>
              <a:rPr lang="en-US" dirty="0" smtClean="0"/>
              <a:t>Observations: The active twin filter acts like a notch filter. That rejects a predetermined frequency depending on the application. Then after the rejected frequency it stays active </a:t>
            </a:r>
            <a:endParaRPr lang="en-US" dirty="0"/>
          </a:p>
        </p:txBody>
      </p:sp>
    </p:spTree>
    <p:extLst>
      <p:ext uri="{BB962C8B-B14F-4D97-AF65-F5344CB8AC3E}">
        <p14:creationId xmlns:p14="http://schemas.microsoft.com/office/powerpoint/2010/main" val="1047932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56" y="-40290"/>
            <a:ext cx="8596668" cy="1320800"/>
          </a:xfrm>
        </p:spPr>
        <p:txBody>
          <a:bodyPr/>
          <a:lstStyle/>
          <a:p>
            <a:r>
              <a:rPr lang="en-US" dirty="0" smtClean="0"/>
              <a:t/>
            </a:r>
            <a:br>
              <a:rPr lang="en-US" dirty="0" smtClean="0"/>
            </a:br>
            <a:r>
              <a:rPr lang="en-US" dirty="0" smtClean="0"/>
              <a:t>Lab 11 </a:t>
            </a:r>
            <a:endParaRPr lang="en-US" dirty="0"/>
          </a:p>
        </p:txBody>
      </p:sp>
      <p:pic>
        <p:nvPicPr>
          <p:cNvPr id="4" name="Content Placeholder 3"/>
          <p:cNvPicPr>
            <a:picLocks noGrp="1" noChangeAspect="1"/>
          </p:cNvPicPr>
          <p:nvPr>
            <p:ph idx="1"/>
          </p:nvPr>
        </p:nvPicPr>
        <p:blipFill>
          <a:blip r:embed="rId2"/>
          <a:stretch>
            <a:fillRect/>
          </a:stretch>
        </p:blipFill>
        <p:spPr>
          <a:xfrm>
            <a:off x="1116973" y="1280510"/>
            <a:ext cx="7133648" cy="3881437"/>
          </a:xfrm>
          <a:prstGeom prst="rect">
            <a:avLst/>
          </a:prstGeom>
        </p:spPr>
      </p:pic>
      <p:sp>
        <p:nvSpPr>
          <p:cNvPr id="5" name="TextBox 4"/>
          <p:cNvSpPr txBox="1"/>
          <p:nvPr/>
        </p:nvSpPr>
        <p:spPr>
          <a:xfrm>
            <a:off x="1692166" y="5538952"/>
            <a:ext cx="6768662" cy="369332"/>
          </a:xfrm>
          <a:prstGeom prst="rect">
            <a:avLst/>
          </a:prstGeom>
          <a:noFill/>
        </p:spPr>
        <p:txBody>
          <a:bodyPr wrap="square" rtlCol="0">
            <a:spAutoFit/>
          </a:bodyPr>
          <a:lstStyle/>
          <a:p>
            <a:r>
              <a:rPr lang="en-US" dirty="0" smtClean="0"/>
              <a:t>This is the Excel Spreadsheet for Lab 11</a:t>
            </a:r>
            <a:endParaRPr lang="en-US" dirty="0"/>
          </a:p>
        </p:txBody>
      </p:sp>
      <p:sp>
        <p:nvSpPr>
          <p:cNvPr id="6" name="TextBox 5"/>
          <p:cNvSpPr txBox="1"/>
          <p:nvPr/>
        </p:nvSpPr>
        <p:spPr>
          <a:xfrm>
            <a:off x="7483366" y="5723618"/>
            <a:ext cx="2501462" cy="646331"/>
          </a:xfrm>
          <a:prstGeom prst="rect">
            <a:avLst/>
          </a:prstGeom>
          <a:noFill/>
        </p:spPr>
        <p:txBody>
          <a:bodyPr wrap="square" rtlCol="0">
            <a:spAutoFit/>
          </a:bodyPr>
          <a:lstStyle/>
          <a:p>
            <a:r>
              <a:rPr lang="en-US" dirty="0" smtClean="0">
                <a:hlinkClick r:id="rId3" action="ppaction://hlinkfile"/>
              </a:rPr>
              <a:t>Lab 11 Excel Spreadsheet</a:t>
            </a:r>
            <a:endParaRPr lang="en-US" dirty="0"/>
          </a:p>
        </p:txBody>
      </p:sp>
    </p:spTree>
    <p:extLst>
      <p:ext uri="{BB962C8B-B14F-4D97-AF65-F5344CB8AC3E}">
        <p14:creationId xmlns:p14="http://schemas.microsoft.com/office/powerpoint/2010/main" val="3120702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Op Amp Band Pass </a:t>
            </a:r>
            <a:r>
              <a:rPr lang="nl-NL" dirty="0" smtClean="0"/>
              <a:t>Filter</a:t>
            </a:r>
            <a:br>
              <a:rPr lang="nl-NL" dirty="0" smtClean="0"/>
            </a:br>
            <a:r>
              <a:rPr lang="en-US" dirty="0"/>
              <a:t>lab partners where </a:t>
            </a:r>
            <a:r>
              <a:rPr lang="en-US" dirty="0"/>
              <a:t>Jarred Clark </a:t>
            </a:r>
            <a:r>
              <a:rPr lang="en-US" dirty="0"/>
              <a:t>and Seth Wills</a:t>
            </a:r>
          </a:p>
        </p:txBody>
      </p:sp>
      <p:sp>
        <p:nvSpPr>
          <p:cNvPr id="3" name="Content Placeholder 2"/>
          <p:cNvSpPr>
            <a:spLocks noGrp="1"/>
          </p:cNvSpPr>
          <p:nvPr>
            <p:ph idx="1"/>
          </p:nvPr>
        </p:nvSpPr>
        <p:spPr>
          <a:xfrm>
            <a:off x="750906" y="2402327"/>
            <a:ext cx="8596668" cy="3880773"/>
          </a:xfrm>
        </p:spPr>
        <p:txBody>
          <a:bodyPr/>
          <a:lstStyle/>
          <a:p>
            <a:r>
              <a:rPr lang="en-US" dirty="0" smtClean="0"/>
              <a:t>This Purpose of this lab is to build an Op Amp Band Pass Filter while using </a:t>
            </a:r>
            <a:r>
              <a:rPr lang="en-US" dirty="0" err="1" smtClean="0"/>
              <a:t>elvis</a:t>
            </a:r>
            <a:r>
              <a:rPr lang="en-US" dirty="0" smtClean="0"/>
              <a:t> II and also using the functions for </a:t>
            </a:r>
            <a:r>
              <a:rPr lang="en-US" dirty="0" err="1" smtClean="0"/>
              <a:t>elvis</a:t>
            </a:r>
            <a:r>
              <a:rPr lang="en-US" dirty="0" smtClean="0"/>
              <a:t> II.</a:t>
            </a:r>
          </a:p>
          <a:p>
            <a:endParaRPr lang="en-US" dirty="0"/>
          </a:p>
          <a:p>
            <a:pPr marL="0" indent="0">
              <a:buNone/>
            </a:pPr>
            <a:r>
              <a:rPr lang="en-US" dirty="0" smtClean="0"/>
              <a:t>Equipment Needed: </a:t>
            </a:r>
          </a:p>
          <a:p>
            <a:pPr marL="0" indent="0">
              <a:buNone/>
            </a:pPr>
            <a:r>
              <a:rPr lang="en-US" dirty="0" smtClean="0"/>
              <a:t>Elvis II</a:t>
            </a:r>
          </a:p>
          <a:p>
            <a:pPr marL="0" indent="0">
              <a:buNone/>
            </a:pPr>
            <a:r>
              <a:rPr lang="en-US" dirty="0" smtClean="0"/>
              <a:t>10k ohm Resistor</a:t>
            </a:r>
          </a:p>
          <a:p>
            <a:pPr marL="0" indent="0">
              <a:buNone/>
            </a:pPr>
            <a:r>
              <a:rPr lang="en-US" dirty="0" smtClean="0"/>
              <a:t>100k ohm Resistor</a:t>
            </a:r>
          </a:p>
          <a:p>
            <a:pPr marL="0" indent="0">
              <a:buNone/>
            </a:pPr>
            <a:r>
              <a:rPr lang="en-US" dirty="0" smtClean="0"/>
              <a:t>1uf Capacitor</a:t>
            </a:r>
          </a:p>
          <a:p>
            <a:pPr marL="0" indent="0">
              <a:buNone/>
            </a:pPr>
            <a:r>
              <a:rPr lang="en-US" dirty="0" smtClean="0"/>
              <a:t>.01uf Capacitor</a:t>
            </a:r>
          </a:p>
          <a:p>
            <a:pPr marL="0" indent="0">
              <a:buNone/>
            </a:pPr>
            <a:r>
              <a:rPr lang="en-US" dirty="0" smtClean="0"/>
              <a:t>LM 741</a:t>
            </a:r>
          </a:p>
          <a:p>
            <a:pPr marL="0" indent="0">
              <a:buNone/>
            </a:pPr>
            <a:endParaRPr lang="en-US" dirty="0"/>
          </a:p>
        </p:txBody>
      </p:sp>
    </p:spTree>
    <p:extLst>
      <p:ext uri="{BB962C8B-B14F-4D97-AF65-F5344CB8AC3E}">
        <p14:creationId xmlns:p14="http://schemas.microsoft.com/office/powerpoint/2010/main" val="2065244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Op Amp Band Pass Filter</a:t>
            </a:r>
            <a:endParaRPr lang="en-US" dirty="0"/>
          </a:p>
        </p:txBody>
      </p:sp>
      <p:pic>
        <p:nvPicPr>
          <p:cNvPr id="4" name="Content Placeholder 3"/>
          <p:cNvPicPr>
            <a:picLocks noGrp="1" noChangeAspect="1"/>
          </p:cNvPicPr>
          <p:nvPr>
            <p:ph idx="1"/>
          </p:nvPr>
        </p:nvPicPr>
        <p:blipFill>
          <a:blip r:embed="rId3"/>
          <a:stretch>
            <a:fillRect/>
          </a:stretch>
        </p:blipFill>
        <p:spPr>
          <a:xfrm>
            <a:off x="1352569" y="1472243"/>
            <a:ext cx="7246198" cy="4077219"/>
          </a:xfrm>
          <a:prstGeom prst="rect">
            <a:avLst/>
          </a:prstGeom>
        </p:spPr>
      </p:pic>
      <p:sp>
        <p:nvSpPr>
          <p:cNvPr id="5" name="Rectangle 4"/>
          <p:cNvSpPr/>
          <p:nvPr/>
        </p:nvSpPr>
        <p:spPr>
          <a:xfrm>
            <a:off x="2502767" y="5933118"/>
            <a:ext cx="6096000" cy="646331"/>
          </a:xfrm>
          <a:prstGeom prst="rect">
            <a:avLst/>
          </a:prstGeom>
        </p:spPr>
        <p:txBody>
          <a:bodyPr>
            <a:spAutoFit/>
          </a:bodyPr>
          <a:lstStyle/>
          <a:p>
            <a:r>
              <a:rPr lang="en-US" dirty="0"/>
              <a:t>This is our </a:t>
            </a:r>
            <a:r>
              <a:rPr lang="en-US" dirty="0" err="1"/>
              <a:t>multisim</a:t>
            </a:r>
            <a:r>
              <a:rPr lang="en-US" dirty="0"/>
              <a:t> schematic for the Op Amp </a:t>
            </a:r>
            <a:r>
              <a:rPr lang="en-US" dirty="0" smtClean="0"/>
              <a:t>Band </a:t>
            </a:r>
            <a:r>
              <a:rPr lang="en-US" dirty="0"/>
              <a:t>Pass Filter</a:t>
            </a:r>
          </a:p>
        </p:txBody>
      </p:sp>
      <p:graphicFrame>
        <p:nvGraphicFramePr>
          <p:cNvPr id="6" name="Object 5"/>
          <p:cNvGraphicFramePr>
            <a:graphicFrameLocks noChangeAspect="1"/>
          </p:cNvGraphicFramePr>
          <p:nvPr>
            <p:extLst>
              <p:ext uri="{D42A27DB-BD31-4B8C-83A1-F6EECF244321}">
                <p14:modId xmlns:p14="http://schemas.microsoft.com/office/powerpoint/2010/main" val="2493657245"/>
              </p:ext>
            </p:extLst>
          </p:nvPr>
        </p:nvGraphicFramePr>
        <p:xfrm>
          <a:off x="8779969" y="5551406"/>
          <a:ext cx="2887931" cy="763423"/>
        </p:xfrm>
        <a:graphic>
          <a:graphicData uri="http://schemas.openxmlformats.org/presentationml/2006/ole">
            <mc:AlternateContent xmlns:mc="http://schemas.openxmlformats.org/markup-compatibility/2006">
              <mc:Choice xmlns:v="urn:schemas-microsoft-com:vml" Requires="v">
                <p:oleObj spid="_x0000_s12296" name="Packager Shell Object" showAsIcon="1" r:id="rId4" imgW="1963440" imgH="518400" progId="Package">
                  <p:embed/>
                </p:oleObj>
              </mc:Choice>
              <mc:Fallback>
                <p:oleObj name="Packager Shell Object" showAsIcon="1" r:id="rId4" imgW="1963440" imgH="518400" progId="Package">
                  <p:embed/>
                  <p:pic>
                    <p:nvPicPr>
                      <p:cNvPr id="0" name=""/>
                      <p:cNvPicPr/>
                      <p:nvPr/>
                    </p:nvPicPr>
                    <p:blipFill>
                      <a:blip r:embed="rId5"/>
                      <a:stretch>
                        <a:fillRect/>
                      </a:stretch>
                    </p:blipFill>
                    <p:spPr>
                      <a:xfrm>
                        <a:off x="8779969" y="5551406"/>
                        <a:ext cx="2887931" cy="763423"/>
                      </a:xfrm>
                      <a:prstGeom prst="rect">
                        <a:avLst/>
                      </a:prstGeom>
                    </p:spPr>
                  </p:pic>
                </p:oleObj>
              </mc:Fallback>
            </mc:AlternateContent>
          </a:graphicData>
        </a:graphic>
      </p:graphicFrame>
    </p:spTree>
    <p:extLst>
      <p:ext uri="{BB962C8B-B14F-4D97-AF65-F5344CB8AC3E}">
        <p14:creationId xmlns:p14="http://schemas.microsoft.com/office/powerpoint/2010/main" val="1143403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86" y="157655"/>
            <a:ext cx="8596668" cy="1320800"/>
          </a:xfrm>
        </p:spPr>
        <p:txBody>
          <a:bodyPr/>
          <a:lstStyle/>
          <a:p>
            <a:r>
              <a:rPr lang="nl-NL" dirty="0"/>
              <a:t>Op Amp Band Pass Filter</a:t>
            </a:r>
            <a:br>
              <a:rPr lang="nl-NL" dirty="0"/>
            </a:br>
            <a:endParaRPr lang="en-US" dirty="0"/>
          </a:p>
        </p:txBody>
      </p:sp>
      <p:pic>
        <p:nvPicPr>
          <p:cNvPr id="4" name="Content Placeholder 3"/>
          <p:cNvPicPr>
            <a:picLocks noGrp="1" noChangeAspect="1"/>
          </p:cNvPicPr>
          <p:nvPr>
            <p:ph idx="1"/>
          </p:nvPr>
        </p:nvPicPr>
        <p:blipFill>
          <a:blip r:embed="rId2"/>
          <a:stretch>
            <a:fillRect/>
          </a:stretch>
        </p:blipFill>
        <p:spPr>
          <a:xfrm>
            <a:off x="242742" y="1099044"/>
            <a:ext cx="5369782" cy="469215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149" t="12808" r="30230" b="11985"/>
          <a:stretch/>
        </p:blipFill>
        <p:spPr>
          <a:xfrm>
            <a:off x="5612524" y="1099044"/>
            <a:ext cx="5770179" cy="4692156"/>
          </a:xfrm>
          <a:prstGeom prst="rect">
            <a:avLst/>
          </a:prstGeom>
        </p:spPr>
      </p:pic>
      <p:sp>
        <p:nvSpPr>
          <p:cNvPr id="6" name="TextBox 5"/>
          <p:cNvSpPr txBox="1"/>
          <p:nvPr/>
        </p:nvSpPr>
        <p:spPr>
          <a:xfrm>
            <a:off x="1739461" y="6086258"/>
            <a:ext cx="6758152" cy="646331"/>
          </a:xfrm>
          <a:prstGeom prst="rect">
            <a:avLst/>
          </a:prstGeom>
          <a:noFill/>
        </p:spPr>
        <p:txBody>
          <a:bodyPr wrap="square" rtlCol="0">
            <a:spAutoFit/>
          </a:bodyPr>
          <a:lstStyle/>
          <a:p>
            <a:r>
              <a:rPr lang="en-US" dirty="0" smtClean="0"/>
              <a:t>These are our pictures for the ac sweep and the bode analyzer readings for Elvis and Multisim</a:t>
            </a:r>
            <a:endParaRPr lang="en-US" dirty="0"/>
          </a:p>
        </p:txBody>
      </p:sp>
    </p:spTree>
    <p:extLst>
      <p:ext uri="{BB962C8B-B14F-4D97-AF65-F5344CB8AC3E}">
        <p14:creationId xmlns:p14="http://schemas.microsoft.com/office/powerpoint/2010/main" val="5468765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678" y="157655"/>
            <a:ext cx="8596668" cy="819807"/>
          </a:xfrm>
        </p:spPr>
        <p:txBody>
          <a:bodyPr>
            <a:normAutofit fontScale="90000"/>
          </a:bodyPr>
          <a:lstStyle/>
          <a:p>
            <a:r>
              <a:rPr lang="nl-NL" dirty="0"/>
              <a:t>Op Amp Band Pass Filter</a:t>
            </a:r>
            <a:br>
              <a:rPr lang="nl-NL"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37339" y="-1371601"/>
            <a:ext cx="4561490" cy="9259616"/>
          </a:xfrm>
        </p:spPr>
      </p:pic>
      <p:sp>
        <p:nvSpPr>
          <p:cNvPr id="5" name="Rectangle 4"/>
          <p:cNvSpPr/>
          <p:nvPr/>
        </p:nvSpPr>
        <p:spPr>
          <a:xfrm>
            <a:off x="2680139" y="5870056"/>
            <a:ext cx="6096000" cy="646331"/>
          </a:xfrm>
          <a:prstGeom prst="rect">
            <a:avLst/>
          </a:prstGeom>
        </p:spPr>
        <p:txBody>
          <a:bodyPr>
            <a:spAutoFit/>
          </a:bodyPr>
          <a:lstStyle/>
          <a:p>
            <a:r>
              <a:rPr lang="en-US" dirty="0"/>
              <a:t>This is the picture of the circuit created from the schematic</a:t>
            </a:r>
          </a:p>
        </p:txBody>
      </p:sp>
    </p:spTree>
    <p:extLst>
      <p:ext uri="{BB962C8B-B14F-4D97-AF65-F5344CB8AC3E}">
        <p14:creationId xmlns:p14="http://schemas.microsoft.com/office/powerpoint/2010/main" val="2891843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38" y="462455"/>
            <a:ext cx="8596668" cy="1320800"/>
          </a:xfrm>
        </p:spPr>
        <p:txBody>
          <a:bodyPr/>
          <a:lstStyle/>
          <a:p>
            <a:r>
              <a:rPr lang="nl-NL" dirty="0"/>
              <a:t>Op Amp Band Pass Filter</a:t>
            </a:r>
            <a:br>
              <a:rPr lang="nl-NL" dirty="0"/>
            </a:br>
            <a:endParaRPr lang="en-US" dirty="0"/>
          </a:p>
        </p:txBody>
      </p:sp>
      <p:pic>
        <p:nvPicPr>
          <p:cNvPr id="4" name="Content Placeholder 3"/>
          <p:cNvPicPr>
            <a:picLocks noGrp="1" noChangeAspect="1"/>
          </p:cNvPicPr>
          <p:nvPr>
            <p:ph idx="1"/>
          </p:nvPr>
        </p:nvPicPr>
        <p:blipFill>
          <a:blip r:embed="rId2"/>
          <a:stretch>
            <a:fillRect/>
          </a:stretch>
        </p:blipFill>
        <p:spPr>
          <a:xfrm>
            <a:off x="2150871" y="1961931"/>
            <a:ext cx="5700357" cy="2533650"/>
          </a:xfrm>
          <a:prstGeom prst="rect">
            <a:avLst/>
          </a:prstGeom>
        </p:spPr>
      </p:pic>
      <p:sp>
        <p:nvSpPr>
          <p:cNvPr id="5" name="TextBox 4"/>
          <p:cNvSpPr txBox="1"/>
          <p:nvPr/>
        </p:nvSpPr>
        <p:spPr>
          <a:xfrm>
            <a:off x="2070538" y="5402317"/>
            <a:ext cx="5780690" cy="646331"/>
          </a:xfrm>
          <a:prstGeom prst="rect">
            <a:avLst/>
          </a:prstGeom>
          <a:noFill/>
        </p:spPr>
        <p:txBody>
          <a:bodyPr wrap="square" rtlCol="0">
            <a:spAutoFit/>
          </a:bodyPr>
          <a:lstStyle/>
          <a:p>
            <a:r>
              <a:rPr lang="en-US" dirty="0" smtClean="0"/>
              <a:t>This is our spreadsheet calculations for the desired Filter</a:t>
            </a:r>
            <a:endParaRPr lang="en-US" dirty="0"/>
          </a:p>
        </p:txBody>
      </p:sp>
      <p:sp>
        <p:nvSpPr>
          <p:cNvPr id="3" name="Rectangle 2"/>
          <p:cNvSpPr/>
          <p:nvPr/>
        </p:nvSpPr>
        <p:spPr>
          <a:xfrm>
            <a:off x="6640630" y="938189"/>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36594974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Op Amp Band Pass Filter</a:t>
            </a:r>
            <a:br>
              <a:rPr lang="nl-NL" dirty="0"/>
            </a:br>
            <a:endParaRPr lang="en-US" dirty="0"/>
          </a:p>
        </p:txBody>
      </p:sp>
      <p:sp>
        <p:nvSpPr>
          <p:cNvPr id="3" name="Content Placeholder 2"/>
          <p:cNvSpPr>
            <a:spLocks noGrp="1"/>
          </p:cNvSpPr>
          <p:nvPr>
            <p:ph idx="1"/>
          </p:nvPr>
        </p:nvSpPr>
        <p:spPr/>
        <p:txBody>
          <a:bodyPr/>
          <a:lstStyle/>
          <a:p>
            <a:r>
              <a:rPr lang="en-US" dirty="0" smtClean="0"/>
              <a:t>Observations: The band pas filter is a smooth signal tell it hits a certain frequency the gradually drops after hitting a certain frequency.</a:t>
            </a:r>
            <a:endParaRPr lang="en-US" dirty="0"/>
          </a:p>
        </p:txBody>
      </p:sp>
    </p:spTree>
    <p:extLst>
      <p:ext uri="{BB962C8B-B14F-4D97-AF65-F5344CB8AC3E}">
        <p14:creationId xmlns:p14="http://schemas.microsoft.com/office/powerpoint/2010/main" val="5725216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fontScale="90000"/>
          </a:bodyPr>
          <a:lstStyle/>
          <a:p>
            <a:r>
              <a:rPr lang="en-US" dirty="0"/>
              <a:t>Op Amp High Pass </a:t>
            </a:r>
            <a:r>
              <a:rPr lang="en-US" dirty="0" smtClean="0"/>
              <a:t>Filter</a:t>
            </a:r>
            <a:br>
              <a:rPr lang="en-US" dirty="0" smtClean="0"/>
            </a:br>
            <a:r>
              <a:rPr lang="en-US" dirty="0"/>
              <a:t>lab partners where </a:t>
            </a:r>
            <a:r>
              <a:rPr lang="en-US" dirty="0"/>
              <a:t>Jarred Clark and </a:t>
            </a:r>
            <a:r>
              <a:rPr lang="en-US" dirty="0"/>
              <a:t>Seth Wills</a:t>
            </a:r>
          </a:p>
        </p:txBody>
      </p:sp>
      <p:sp>
        <p:nvSpPr>
          <p:cNvPr id="3" name="Content Placeholder 2"/>
          <p:cNvSpPr>
            <a:spLocks noGrp="1"/>
          </p:cNvSpPr>
          <p:nvPr>
            <p:ph idx="1"/>
          </p:nvPr>
        </p:nvSpPr>
        <p:spPr/>
        <p:txBody>
          <a:bodyPr/>
          <a:lstStyle/>
          <a:p>
            <a:r>
              <a:rPr lang="en-US" dirty="0"/>
              <a:t>This Purpose of this lab is to build an Op Amp </a:t>
            </a:r>
            <a:r>
              <a:rPr lang="en-US" dirty="0" smtClean="0"/>
              <a:t>High Pass </a:t>
            </a:r>
            <a:r>
              <a:rPr lang="en-US" dirty="0"/>
              <a:t>Filter while using </a:t>
            </a:r>
            <a:r>
              <a:rPr lang="en-US" dirty="0" err="1"/>
              <a:t>elvis</a:t>
            </a:r>
            <a:r>
              <a:rPr lang="en-US" dirty="0"/>
              <a:t> II and also using the functions for </a:t>
            </a:r>
            <a:r>
              <a:rPr lang="en-US" dirty="0" err="1"/>
              <a:t>elvis</a:t>
            </a:r>
            <a:r>
              <a:rPr lang="en-US" dirty="0"/>
              <a:t> II.</a:t>
            </a:r>
          </a:p>
          <a:p>
            <a:endParaRPr lang="en-US" dirty="0"/>
          </a:p>
          <a:p>
            <a:pPr marL="0" indent="0">
              <a:buNone/>
            </a:pPr>
            <a:r>
              <a:rPr lang="en-US" dirty="0" smtClean="0"/>
              <a:t>Equipment </a:t>
            </a:r>
            <a:r>
              <a:rPr lang="en-US" dirty="0"/>
              <a:t>Needed: </a:t>
            </a:r>
          </a:p>
          <a:p>
            <a:pPr marL="0" indent="0">
              <a:buNone/>
            </a:pPr>
            <a:r>
              <a:rPr lang="en-US" dirty="0"/>
              <a:t>Elvis II</a:t>
            </a:r>
          </a:p>
          <a:p>
            <a:pPr marL="0" indent="0">
              <a:buNone/>
            </a:pPr>
            <a:r>
              <a:rPr lang="en-US" dirty="0"/>
              <a:t>10k ohm Resistor</a:t>
            </a:r>
          </a:p>
          <a:p>
            <a:pPr marL="0" indent="0">
              <a:buNone/>
            </a:pPr>
            <a:r>
              <a:rPr lang="en-US" dirty="0"/>
              <a:t>100k ohm Resistor</a:t>
            </a:r>
          </a:p>
          <a:p>
            <a:pPr marL="0" indent="0">
              <a:buNone/>
            </a:pPr>
            <a:r>
              <a:rPr lang="en-US" dirty="0"/>
              <a:t>1uf Capacitor</a:t>
            </a:r>
          </a:p>
          <a:p>
            <a:pPr marL="0" indent="0">
              <a:buNone/>
            </a:pPr>
            <a:r>
              <a:rPr lang="en-US" dirty="0" smtClean="0"/>
              <a:t>LM </a:t>
            </a:r>
            <a:r>
              <a:rPr lang="en-US" dirty="0"/>
              <a:t>741</a:t>
            </a:r>
          </a:p>
          <a:p>
            <a:pPr marL="0" indent="0">
              <a:buNone/>
            </a:pPr>
            <a:endParaRPr lang="en-US" dirty="0"/>
          </a:p>
        </p:txBody>
      </p:sp>
    </p:spTree>
    <p:extLst>
      <p:ext uri="{BB962C8B-B14F-4D97-AF65-F5344CB8AC3E}">
        <p14:creationId xmlns:p14="http://schemas.microsoft.com/office/powerpoint/2010/main" val="643893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High Pass Filter</a:t>
            </a:r>
          </a:p>
        </p:txBody>
      </p:sp>
      <p:pic>
        <p:nvPicPr>
          <p:cNvPr id="4" name="Content Placeholder 3"/>
          <p:cNvPicPr>
            <a:picLocks noGrp="1" noChangeAspect="1"/>
          </p:cNvPicPr>
          <p:nvPr>
            <p:ph idx="1"/>
          </p:nvPr>
        </p:nvPicPr>
        <p:blipFill>
          <a:blip r:embed="rId3"/>
          <a:stretch>
            <a:fillRect/>
          </a:stretch>
        </p:blipFill>
        <p:spPr>
          <a:xfrm>
            <a:off x="1230558" y="1404883"/>
            <a:ext cx="7665071" cy="3745186"/>
          </a:xfrm>
          <a:prstGeom prst="rect">
            <a:avLst/>
          </a:prstGeom>
        </p:spPr>
      </p:pic>
      <p:sp>
        <p:nvSpPr>
          <p:cNvPr id="5" name="Rectangle 4"/>
          <p:cNvSpPr/>
          <p:nvPr/>
        </p:nvSpPr>
        <p:spPr>
          <a:xfrm>
            <a:off x="2711669" y="5622186"/>
            <a:ext cx="6096000" cy="646331"/>
          </a:xfrm>
          <a:prstGeom prst="rect">
            <a:avLst/>
          </a:prstGeom>
        </p:spPr>
        <p:txBody>
          <a:bodyPr>
            <a:spAutoFit/>
          </a:bodyPr>
          <a:lstStyle/>
          <a:p>
            <a:r>
              <a:rPr lang="en-US" dirty="0"/>
              <a:t>This is our </a:t>
            </a:r>
            <a:r>
              <a:rPr lang="en-US" dirty="0" err="1"/>
              <a:t>multisim</a:t>
            </a:r>
            <a:r>
              <a:rPr lang="en-US" dirty="0"/>
              <a:t> schematic for the Op Amp </a:t>
            </a:r>
            <a:r>
              <a:rPr lang="en-US" dirty="0" smtClean="0"/>
              <a:t>High </a:t>
            </a:r>
            <a:r>
              <a:rPr lang="en-US" dirty="0"/>
              <a:t>Pass Filter</a:t>
            </a:r>
          </a:p>
        </p:txBody>
      </p:sp>
      <p:graphicFrame>
        <p:nvGraphicFramePr>
          <p:cNvPr id="6" name="Object 5"/>
          <p:cNvGraphicFramePr>
            <a:graphicFrameLocks noChangeAspect="1"/>
          </p:cNvGraphicFramePr>
          <p:nvPr>
            <p:extLst>
              <p:ext uri="{D42A27DB-BD31-4B8C-83A1-F6EECF244321}">
                <p14:modId xmlns:p14="http://schemas.microsoft.com/office/powerpoint/2010/main" val="1224026119"/>
              </p:ext>
            </p:extLst>
          </p:nvPr>
        </p:nvGraphicFramePr>
        <p:xfrm>
          <a:off x="8807669" y="5434176"/>
          <a:ext cx="3140896" cy="834341"/>
        </p:xfrm>
        <a:graphic>
          <a:graphicData uri="http://schemas.openxmlformats.org/presentationml/2006/ole">
            <mc:AlternateContent xmlns:mc="http://schemas.openxmlformats.org/markup-compatibility/2006">
              <mc:Choice xmlns:v="urn:schemas-microsoft-com:vml" Requires="v">
                <p:oleObj spid="_x0000_s13320" name="Packager Shell Object" showAsIcon="1" r:id="rId4" imgW="1953720" imgH="518400" progId="Package">
                  <p:embed/>
                </p:oleObj>
              </mc:Choice>
              <mc:Fallback>
                <p:oleObj name="Packager Shell Object" showAsIcon="1" r:id="rId4" imgW="1953720" imgH="518400" progId="Package">
                  <p:embed/>
                  <p:pic>
                    <p:nvPicPr>
                      <p:cNvPr id="0" name=""/>
                      <p:cNvPicPr/>
                      <p:nvPr/>
                    </p:nvPicPr>
                    <p:blipFill>
                      <a:blip r:embed="rId5"/>
                      <a:stretch>
                        <a:fillRect/>
                      </a:stretch>
                    </p:blipFill>
                    <p:spPr>
                      <a:xfrm>
                        <a:off x="8807669" y="5434176"/>
                        <a:ext cx="3140896" cy="834341"/>
                      </a:xfrm>
                      <a:prstGeom prst="rect">
                        <a:avLst/>
                      </a:prstGeom>
                    </p:spPr>
                  </p:pic>
                </p:oleObj>
              </mc:Fallback>
            </mc:AlternateContent>
          </a:graphicData>
        </a:graphic>
      </p:graphicFrame>
    </p:spTree>
    <p:extLst>
      <p:ext uri="{BB962C8B-B14F-4D97-AF65-F5344CB8AC3E}">
        <p14:creationId xmlns:p14="http://schemas.microsoft.com/office/powerpoint/2010/main" val="34222113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26" y="168166"/>
            <a:ext cx="8596668" cy="1320800"/>
          </a:xfrm>
        </p:spPr>
        <p:txBody>
          <a:bodyPr/>
          <a:lstStyle/>
          <a:p>
            <a:r>
              <a:rPr lang="en-US" dirty="0"/>
              <a:t>Op Amp High Pass Filter</a:t>
            </a:r>
          </a:p>
        </p:txBody>
      </p:sp>
      <p:pic>
        <p:nvPicPr>
          <p:cNvPr id="4" name="Content Placeholder 3"/>
          <p:cNvPicPr>
            <a:picLocks noGrp="1" noChangeAspect="1"/>
          </p:cNvPicPr>
          <p:nvPr>
            <p:ph idx="1"/>
          </p:nvPr>
        </p:nvPicPr>
        <p:blipFill>
          <a:blip r:embed="rId2"/>
          <a:stretch>
            <a:fillRect/>
          </a:stretch>
        </p:blipFill>
        <p:spPr>
          <a:xfrm>
            <a:off x="217279" y="1005490"/>
            <a:ext cx="5384736" cy="46595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015" y="1005491"/>
            <a:ext cx="5773588" cy="4659586"/>
          </a:xfrm>
          <a:prstGeom prst="rect">
            <a:avLst/>
          </a:prstGeom>
        </p:spPr>
      </p:pic>
      <p:sp>
        <p:nvSpPr>
          <p:cNvPr id="6" name="Rectangle 5"/>
          <p:cNvSpPr/>
          <p:nvPr/>
        </p:nvSpPr>
        <p:spPr>
          <a:xfrm>
            <a:off x="2554015" y="5856069"/>
            <a:ext cx="6096000" cy="646331"/>
          </a:xfrm>
          <a:prstGeom prst="rect">
            <a:avLst/>
          </a:prstGeom>
        </p:spPr>
        <p:txBody>
          <a:bodyPr>
            <a:spAutoFit/>
          </a:bodyPr>
          <a:lstStyle/>
          <a:p>
            <a:r>
              <a:rPr lang="en-US" dirty="0"/>
              <a:t>These are our pictures for the ac sweep and the bode analyzer readings for Elvis and Multisim</a:t>
            </a:r>
          </a:p>
        </p:txBody>
      </p:sp>
    </p:spTree>
    <p:extLst>
      <p:ext uri="{BB962C8B-B14F-4D97-AF65-F5344CB8AC3E}">
        <p14:creationId xmlns:p14="http://schemas.microsoft.com/office/powerpoint/2010/main" val="42898030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4" y="168165"/>
            <a:ext cx="8596668" cy="1320800"/>
          </a:xfrm>
        </p:spPr>
        <p:txBody>
          <a:bodyPr/>
          <a:lstStyle/>
          <a:p>
            <a:r>
              <a:rPr lang="en-US" dirty="0"/>
              <a:t>Op Amp High Pass Filter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9540"/>
          <a:stretch/>
        </p:blipFill>
        <p:spPr>
          <a:xfrm>
            <a:off x="1524000" y="956441"/>
            <a:ext cx="7525407" cy="4855780"/>
          </a:xfrm>
        </p:spPr>
      </p:pic>
      <p:sp>
        <p:nvSpPr>
          <p:cNvPr id="5" name="Rectangle 4"/>
          <p:cNvSpPr/>
          <p:nvPr/>
        </p:nvSpPr>
        <p:spPr>
          <a:xfrm>
            <a:off x="3121573" y="6038221"/>
            <a:ext cx="6096000" cy="646331"/>
          </a:xfrm>
          <a:prstGeom prst="rect">
            <a:avLst/>
          </a:prstGeom>
        </p:spPr>
        <p:txBody>
          <a:bodyPr>
            <a:spAutoFit/>
          </a:bodyPr>
          <a:lstStyle/>
          <a:p>
            <a:r>
              <a:rPr lang="en-US" dirty="0"/>
              <a:t>This is the picture of the circuit created from the schematic</a:t>
            </a:r>
          </a:p>
        </p:txBody>
      </p:sp>
    </p:spTree>
    <p:extLst>
      <p:ext uri="{BB962C8B-B14F-4D97-AF65-F5344CB8AC3E}">
        <p14:creationId xmlns:p14="http://schemas.microsoft.com/office/powerpoint/2010/main" val="1453138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smtClean="0"/>
              <a:t>Lab 11</a:t>
            </a:r>
            <a:endParaRPr lang="en-US" dirty="0"/>
          </a:p>
        </p:txBody>
      </p:sp>
      <p:pic>
        <p:nvPicPr>
          <p:cNvPr id="6" name="Content Placeholder 5"/>
          <p:cNvPicPr>
            <a:picLocks noGrp="1" noChangeAspect="1"/>
          </p:cNvPicPr>
          <p:nvPr>
            <p:ph idx="1"/>
          </p:nvPr>
        </p:nvPicPr>
        <p:blipFill>
          <a:blip r:embed="rId2"/>
          <a:stretch>
            <a:fillRect/>
          </a:stretch>
        </p:blipFill>
        <p:spPr>
          <a:xfrm>
            <a:off x="862494" y="534276"/>
            <a:ext cx="8239464" cy="5467131"/>
          </a:xfrm>
          <a:prstGeom prst="rect">
            <a:avLst/>
          </a:prstGeom>
        </p:spPr>
      </p:pic>
      <p:sp>
        <p:nvSpPr>
          <p:cNvPr id="7" name="TextBox 6"/>
          <p:cNvSpPr txBox="1"/>
          <p:nvPr/>
        </p:nvSpPr>
        <p:spPr>
          <a:xfrm>
            <a:off x="1996966" y="6138041"/>
            <a:ext cx="6306206" cy="646331"/>
          </a:xfrm>
          <a:prstGeom prst="rect">
            <a:avLst/>
          </a:prstGeom>
          <a:noFill/>
        </p:spPr>
        <p:txBody>
          <a:bodyPr wrap="square" rtlCol="0">
            <a:spAutoFit/>
          </a:bodyPr>
          <a:lstStyle/>
          <a:p>
            <a:r>
              <a:rPr lang="en-US" dirty="0" smtClean="0"/>
              <a:t>This is each reading for different frequencies for each desired circuit with a different capacitor</a:t>
            </a:r>
            <a:endParaRPr lang="en-US" dirty="0"/>
          </a:p>
        </p:txBody>
      </p:sp>
    </p:spTree>
    <p:extLst>
      <p:ext uri="{BB962C8B-B14F-4D97-AF65-F5344CB8AC3E}">
        <p14:creationId xmlns:p14="http://schemas.microsoft.com/office/powerpoint/2010/main" val="12069261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High Pass Filter</a:t>
            </a:r>
          </a:p>
        </p:txBody>
      </p:sp>
      <p:pic>
        <p:nvPicPr>
          <p:cNvPr id="4" name="Content Placeholder 3"/>
          <p:cNvPicPr>
            <a:picLocks noGrp="1" noChangeAspect="1"/>
          </p:cNvPicPr>
          <p:nvPr>
            <p:ph idx="1"/>
          </p:nvPr>
        </p:nvPicPr>
        <p:blipFill>
          <a:blip r:embed="rId2"/>
          <a:stretch>
            <a:fillRect/>
          </a:stretch>
        </p:blipFill>
        <p:spPr>
          <a:xfrm>
            <a:off x="2018694" y="1809222"/>
            <a:ext cx="5913948" cy="3298805"/>
          </a:xfrm>
          <a:prstGeom prst="rect">
            <a:avLst/>
          </a:prstGeom>
        </p:spPr>
      </p:pic>
      <p:sp>
        <p:nvSpPr>
          <p:cNvPr id="5" name="Rectangle 4"/>
          <p:cNvSpPr/>
          <p:nvPr/>
        </p:nvSpPr>
        <p:spPr>
          <a:xfrm>
            <a:off x="2266758" y="5546099"/>
            <a:ext cx="6102953" cy="369332"/>
          </a:xfrm>
          <a:prstGeom prst="rect">
            <a:avLst/>
          </a:prstGeom>
        </p:spPr>
        <p:txBody>
          <a:bodyPr wrap="none">
            <a:spAutoFit/>
          </a:bodyPr>
          <a:lstStyle/>
          <a:p>
            <a:r>
              <a:rPr lang="en-US" dirty="0"/>
              <a:t>This is our spreadsheet calculations for the desired Filter</a:t>
            </a:r>
          </a:p>
        </p:txBody>
      </p:sp>
      <p:sp>
        <p:nvSpPr>
          <p:cNvPr id="3" name="Rectangle 2"/>
          <p:cNvSpPr/>
          <p:nvPr/>
        </p:nvSpPr>
        <p:spPr>
          <a:xfrm>
            <a:off x="6588078" y="763892"/>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34189808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High Pass Filter</a:t>
            </a:r>
          </a:p>
        </p:txBody>
      </p:sp>
      <p:sp>
        <p:nvSpPr>
          <p:cNvPr id="3" name="Content Placeholder 2"/>
          <p:cNvSpPr>
            <a:spLocks noGrp="1"/>
          </p:cNvSpPr>
          <p:nvPr>
            <p:ph idx="1"/>
          </p:nvPr>
        </p:nvSpPr>
        <p:spPr/>
        <p:txBody>
          <a:bodyPr/>
          <a:lstStyle/>
          <a:p>
            <a:r>
              <a:rPr lang="en-US" dirty="0" smtClean="0"/>
              <a:t>Observations</a:t>
            </a:r>
            <a:r>
              <a:rPr lang="en-US" dirty="0"/>
              <a:t>:  In an </a:t>
            </a:r>
            <a:r>
              <a:rPr lang="en-US" dirty="0" smtClean="0"/>
              <a:t> </a:t>
            </a:r>
            <a:r>
              <a:rPr lang="en-US" dirty="0"/>
              <a:t>high pass filter. The filter is active at a high frequency and not active at a low frequency. That is why it is called a HIGH pass filter.</a:t>
            </a:r>
          </a:p>
          <a:p>
            <a:endParaRPr lang="en-US" dirty="0"/>
          </a:p>
        </p:txBody>
      </p:sp>
    </p:spTree>
    <p:extLst>
      <p:ext uri="{BB962C8B-B14F-4D97-AF65-F5344CB8AC3E}">
        <p14:creationId xmlns:p14="http://schemas.microsoft.com/office/powerpoint/2010/main" val="15945060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 Amp Low Pass </a:t>
            </a:r>
            <a:r>
              <a:rPr lang="en-US" dirty="0" smtClean="0"/>
              <a:t>Filter</a:t>
            </a:r>
            <a:br>
              <a:rPr lang="en-US" dirty="0" smtClean="0"/>
            </a:br>
            <a:r>
              <a:rPr lang="en-US" dirty="0"/>
              <a:t>lab partners where </a:t>
            </a:r>
            <a:r>
              <a:rPr lang="en-US" dirty="0"/>
              <a:t>Jarred Clark and </a:t>
            </a:r>
            <a:r>
              <a:rPr lang="en-US" dirty="0"/>
              <a:t>Seth Wills</a:t>
            </a:r>
          </a:p>
        </p:txBody>
      </p:sp>
      <p:sp>
        <p:nvSpPr>
          <p:cNvPr id="3" name="Content Placeholder 2"/>
          <p:cNvSpPr>
            <a:spLocks noGrp="1"/>
          </p:cNvSpPr>
          <p:nvPr>
            <p:ph idx="1"/>
          </p:nvPr>
        </p:nvSpPr>
        <p:spPr/>
        <p:txBody>
          <a:bodyPr/>
          <a:lstStyle/>
          <a:p>
            <a:r>
              <a:rPr lang="en-US" dirty="0"/>
              <a:t>This Purpose of this lab is to build an Op Amp </a:t>
            </a:r>
            <a:r>
              <a:rPr lang="en-US" dirty="0" smtClean="0"/>
              <a:t>Low Pass </a:t>
            </a:r>
            <a:r>
              <a:rPr lang="en-US" dirty="0"/>
              <a:t>Filter while using </a:t>
            </a:r>
            <a:r>
              <a:rPr lang="en-US" dirty="0" err="1"/>
              <a:t>elvis</a:t>
            </a:r>
            <a:r>
              <a:rPr lang="en-US" dirty="0"/>
              <a:t> II and also using the functions for </a:t>
            </a:r>
            <a:r>
              <a:rPr lang="en-US" dirty="0" err="1"/>
              <a:t>elvis</a:t>
            </a:r>
            <a:r>
              <a:rPr lang="en-US" dirty="0"/>
              <a:t> II.</a:t>
            </a:r>
          </a:p>
          <a:p>
            <a:endParaRPr lang="en-US" dirty="0"/>
          </a:p>
          <a:p>
            <a:pPr marL="0" indent="0">
              <a:buNone/>
            </a:pPr>
            <a:r>
              <a:rPr lang="en-US" dirty="0"/>
              <a:t>Equipment Needed: </a:t>
            </a:r>
          </a:p>
          <a:p>
            <a:pPr marL="0" indent="0">
              <a:buNone/>
            </a:pPr>
            <a:r>
              <a:rPr lang="en-US" dirty="0"/>
              <a:t>Elvis II</a:t>
            </a:r>
          </a:p>
          <a:p>
            <a:pPr marL="0" indent="0">
              <a:buNone/>
            </a:pPr>
            <a:r>
              <a:rPr lang="en-US" dirty="0"/>
              <a:t>10k ohm Resistor</a:t>
            </a:r>
          </a:p>
          <a:p>
            <a:pPr marL="0" indent="0">
              <a:buNone/>
            </a:pPr>
            <a:r>
              <a:rPr lang="en-US" dirty="0"/>
              <a:t>100k ohm Resistor</a:t>
            </a:r>
          </a:p>
          <a:p>
            <a:pPr marL="0" indent="0">
              <a:buNone/>
            </a:pPr>
            <a:r>
              <a:rPr lang="en-US" dirty="0"/>
              <a:t>1uf </a:t>
            </a:r>
            <a:r>
              <a:rPr lang="en-US" dirty="0" smtClean="0"/>
              <a:t>Capacitor</a:t>
            </a:r>
            <a:endParaRPr lang="en-US" dirty="0"/>
          </a:p>
          <a:p>
            <a:pPr marL="0" indent="0">
              <a:buNone/>
            </a:pPr>
            <a:r>
              <a:rPr lang="en-US" dirty="0"/>
              <a:t>LM 741</a:t>
            </a:r>
          </a:p>
          <a:p>
            <a:endParaRPr lang="en-US" dirty="0"/>
          </a:p>
        </p:txBody>
      </p:sp>
    </p:spTree>
    <p:extLst>
      <p:ext uri="{BB962C8B-B14F-4D97-AF65-F5344CB8AC3E}">
        <p14:creationId xmlns:p14="http://schemas.microsoft.com/office/powerpoint/2010/main" val="30947218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Low Pass Filter</a:t>
            </a:r>
          </a:p>
        </p:txBody>
      </p:sp>
      <p:pic>
        <p:nvPicPr>
          <p:cNvPr id="4" name="Content Placeholder 3"/>
          <p:cNvPicPr>
            <a:picLocks noGrp="1" noChangeAspect="1"/>
          </p:cNvPicPr>
          <p:nvPr>
            <p:ph idx="1"/>
          </p:nvPr>
        </p:nvPicPr>
        <p:blipFill>
          <a:blip r:embed="rId3"/>
          <a:stretch>
            <a:fillRect/>
          </a:stretch>
        </p:blipFill>
        <p:spPr>
          <a:xfrm>
            <a:off x="1326867" y="1463208"/>
            <a:ext cx="7297601" cy="3897067"/>
          </a:xfrm>
          <a:prstGeom prst="rect">
            <a:avLst/>
          </a:prstGeom>
        </p:spPr>
      </p:pic>
      <p:sp>
        <p:nvSpPr>
          <p:cNvPr id="5" name="TextBox 4"/>
          <p:cNvSpPr txBox="1"/>
          <p:nvPr/>
        </p:nvSpPr>
        <p:spPr>
          <a:xfrm>
            <a:off x="2028497" y="5580993"/>
            <a:ext cx="6705600" cy="369332"/>
          </a:xfrm>
          <a:prstGeom prst="rect">
            <a:avLst/>
          </a:prstGeom>
          <a:noFill/>
        </p:spPr>
        <p:txBody>
          <a:bodyPr wrap="square" rtlCol="0">
            <a:spAutoFit/>
          </a:bodyPr>
          <a:lstStyle/>
          <a:p>
            <a:r>
              <a:rPr lang="en-US" dirty="0" smtClean="0"/>
              <a:t>This is our </a:t>
            </a:r>
            <a:r>
              <a:rPr lang="en-US" dirty="0" err="1" smtClean="0"/>
              <a:t>multisim</a:t>
            </a:r>
            <a:r>
              <a:rPr lang="en-US" dirty="0" smtClean="0"/>
              <a:t> schematic for the Op Amp Low Pass Filter</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810377281"/>
              </p:ext>
            </p:extLst>
          </p:nvPr>
        </p:nvGraphicFramePr>
        <p:xfrm>
          <a:off x="9094603" y="5686095"/>
          <a:ext cx="2714974" cy="739831"/>
        </p:xfrm>
        <a:graphic>
          <a:graphicData uri="http://schemas.openxmlformats.org/presentationml/2006/ole">
            <mc:AlternateContent xmlns:mc="http://schemas.openxmlformats.org/markup-compatibility/2006">
              <mc:Choice xmlns:v="urn:schemas-microsoft-com:vml" Requires="v">
                <p:oleObj spid="_x0000_s14344" name="Packager Shell Object" showAsIcon="1" r:id="rId4" imgW="1905120" imgH="518400" progId="Package">
                  <p:embed/>
                </p:oleObj>
              </mc:Choice>
              <mc:Fallback>
                <p:oleObj name="Packager Shell Object" showAsIcon="1" r:id="rId4" imgW="1905120" imgH="518400" progId="Package">
                  <p:embed/>
                  <p:pic>
                    <p:nvPicPr>
                      <p:cNvPr id="0" name=""/>
                      <p:cNvPicPr/>
                      <p:nvPr/>
                    </p:nvPicPr>
                    <p:blipFill>
                      <a:blip r:embed="rId5"/>
                      <a:stretch>
                        <a:fillRect/>
                      </a:stretch>
                    </p:blipFill>
                    <p:spPr>
                      <a:xfrm>
                        <a:off x="9094603" y="5686095"/>
                        <a:ext cx="2714974" cy="739831"/>
                      </a:xfrm>
                      <a:prstGeom prst="rect">
                        <a:avLst/>
                      </a:prstGeom>
                    </p:spPr>
                  </p:pic>
                </p:oleObj>
              </mc:Fallback>
            </mc:AlternateContent>
          </a:graphicData>
        </a:graphic>
      </p:graphicFrame>
    </p:spTree>
    <p:extLst>
      <p:ext uri="{BB962C8B-B14F-4D97-AF65-F5344CB8AC3E}">
        <p14:creationId xmlns:p14="http://schemas.microsoft.com/office/powerpoint/2010/main" val="18726704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75" y="304800"/>
            <a:ext cx="8596668" cy="1320800"/>
          </a:xfrm>
        </p:spPr>
        <p:txBody>
          <a:bodyPr/>
          <a:lstStyle/>
          <a:p>
            <a:r>
              <a:rPr lang="en-US" dirty="0"/>
              <a:t>Op Amp Low Pass Filter</a:t>
            </a:r>
          </a:p>
        </p:txBody>
      </p:sp>
      <p:pic>
        <p:nvPicPr>
          <p:cNvPr id="6" name="Content Placeholder 5"/>
          <p:cNvPicPr>
            <a:picLocks noGrp="1" noChangeAspect="1"/>
          </p:cNvPicPr>
          <p:nvPr>
            <p:ph idx="1"/>
          </p:nvPr>
        </p:nvPicPr>
        <p:blipFill>
          <a:blip r:embed="rId2"/>
          <a:stretch>
            <a:fillRect/>
          </a:stretch>
        </p:blipFill>
        <p:spPr>
          <a:xfrm>
            <a:off x="538562" y="1121104"/>
            <a:ext cx="5441824" cy="45755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385" y="1121104"/>
            <a:ext cx="5675587" cy="4575503"/>
          </a:xfrm>
          <a:prstGeom prst="rect">
            <a:avLst/>
          </a:prstGeom>
        </p:spPr>
      </p:pic>
      <p:sp>
        <p:nvSpPr>
          <p:cNvPr id="8" name="Rectangle 7"/>
          <p:cNvSpPr/>
          <p:nvPr/>
        </p:nvSpPr>
        <p:spPr>
          <a:xfrm>
            <a:off x="2564524" y="5866580"/>
            <a:ext cx="6096000" cy="646331"/>
          </a:xfrm>
          <a:prstGeom prst="rect">
            <a:avLst/>
          </a:prstGeom>
        </p:spPr>
        <p:txBody>
          <a:bodyPr>
            <a:spAutoFit/>
          </a:bodyPr>
          <a:lstStyle/>
          <a:p>
            <a:r>
              <a:rPr lang="en-US" dirty="0"/>
              <a:t>These are our pictures for the ac sweep and the bode analyzer readings for Elvis and Multisim</a:t>
            </a:r>
          </a:p>
        </p:txBody>
      </p:sp>
    </p:spTree>
    <p:extLst>
      <p:ext uri="{BB962C8B-B14F-4D97-AF65-F5344CB8AC3E}">
        <p14:creationId xmlns:p14="http://schemas.microsoft.com/office/powerpoint/2010/main" val="1322120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6" y="294289"/>
            <a:ext cx="8596668" cy="1320800"/>
          </a:xfrm>
        </p:spPr>
        <p:txBody>
          <a:bodyPr/>
          <a:lstStyle/>
          <a:p>
            <a:r>
              <a:rPr lang="en-US" dirty="0"/>
              <a:t>Op Amp Low Pass Filter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024"/>
          <a:stretch/>
        </p:blipFill>
        <p:spPr>
          <a:xfrm>
            <a:off x="1454303" y="1719154"/>
            <a:ext cx="7577961" cy="3881437"/>
          </a:xfrm>
        </p:spPr>
      </p:pic>
      <p:sp>
        <p:nvSpPr>
          <p:cNvPr id="5" name="Rectangle 4"/>
          <p:cNvSpPr/>
          <p:nvPr/>
        </p:nvSpPr>
        <p:spPr>
          <a:xfrm>
            <a:off x="2936264" y="5704656"/>
            <a:ext cx="6096000" cy="646331"/>
          </a:xfrm>
          <a:prstGeom prst="rect">
            <a:avLst/>
          </a:prstGeom>
        </p:spPr>
        <p:txBody>
          <a:bodyPr>
            <a:spAutoFit/>
          </a:bodyPr>
          <a:lstStyle/>
          <a:p>
            <a:r>
              <a:rPr lang="en-US" dirty="0"/>
              <a:t>This is the picture of the circuit created from the schematic</a:t>
            </a:r>
          </a:p>
        </p:txBody>
      </p:sp>
    </p:spTree>
    <p:extLst>
      <p:ext uri="{BB962C8B-B14F-4D97-AF65-F5344CB8AC3E}">
        <p14:creationId xmlns:p14="http://schemas.microsoft.com/office/powerpoint/2010/main" val="4085085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Low Pass Filter</a:t>
            </a:r>
          </a:p>
        </p:txBody>
      </p:sp>
      <p:pic>
        <p:nvPicPr>
          <p:cNvPr id="4" name="Content Placeholder 3"/>
          <p:cNvPicPr>
            <a:picLocks noGrp="1" noChangeAspect="1"/>
          </p:cNvPicPr>
          <p:nvPr>
            <p:ph idx="1"/>
          </p:nvPr>
        </p:nvPicPr>
        <p:blipFill>
          <a:blip r:embed="rId2"/>
          <a:stretch>
            <a:fillRect/>
          </a:stretch>
        </p:blipFill>
        <p:spPr>
          <a:xfrm>
            <a:off x="2602573" y="1930400"/>
            <a:ext cx="5900296" cy="3046970"/>
          </a:xfrm>
          <a:prstGeom prst="rect">
            <a:avLst/>
          </a:prstGeom>
        </p:spPr>
      </p:pic>
      <p:sp>
        <p:nvSpPr>
          <p:cNvPr id="5" name="Rectangle 4"/>
          <p:cNvSpPr/>
          <p:nvPr/>
        </p:nvSpPr>
        <p:spPr>
          <a:xfrm>
            <a:off x="2844827" y="5651203"/>
            <a:ext cx="6102953" cy="369332"/>
          </a:xfrm>
          <a:prstGeom prst="rect">
            <a:avLst/>
          </a:prstGeom>
        </p:spPr>
        <p:txBody>
          <a:bodyPr wrap="none">
            <a:spAutoFit/>
          </a:bodyPr>
          <a:lstStyle/>
          <a:p>
            <a:r>
              <a:rPr lang="en-US" dirty="0"/>
              <a:t>This is our spreadsheet calculations for the desired Filter</a:t>
            </a:r>
          </a:p>
        </p:txBody>
      </p:sp>
      <p:sp>
        <p:nvSpPr>
          <p:cNvPr id="3" name="Rectangle 2"/>
          <p:cNvSpPr/>
          <p:nvPr/>
        </p:nvSpPr>
        <p:spPr>
          <a:xfrm>
            <a:off x="6514506" y="887235"/>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3964572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Low Pass Filter</a:t>
            </a:r>
          </a:p>
        </p:txBody>
      </p:sp>
      <p:sp>
        <p:nvSpPr>
          <p:cNvPr id="3" name="Content Placeholder 2"/>
          <p:cNvSpPr>
            <a:spLocks noGrp="1"/>
          </p:cNvSpPr>
          <p:nvPr>
            <p:ph idx="1"/>
          </p:nvPr>
        </p:nvSpPr>
        <p:spPr/>
        <p:txBody>
          <a:bodyPr/>
          <a:lstStyle/>
          <a:p>
            <a:r>
              <a:rPr lang="en-US" dirty="0" smtClean="0"/>
              <a:t>Observations</a:t>
            </a:r>
            <a:r>
              <a:rPr lang="en-US" dirty="0"/>
              <a:t>:  In an </a:t>
            </a:r>
            <a:r>
              <a:rPr lang="en-US" dirty="0" smtClean="0"/>
              <a:t>low pass </a:t>
            </a:r>
            <a:r>
              <a:rPr lang="en-US" dirty="0"/>
              <a:t>filter. The filter is active at a high frequency and not active at a low frequency. That is why it is called a </a:t>
            </a:r>
            <a:r>
              <a:rPr lang="en-US" dirty="0" smtClean="0"/>
              <a:t>low </a:t>
            </a:r>
            <a:r>
              <a:rPr lang="en-US" dirty="0"/>
              <a:t>pass filter.</a:t>
            </a:r>
          </a:p>
          <a:p>
            <a:endParaRPr lang="en-US" dirty="0"/>
          </a:p>
        </p:txBody>
      </p:sp>
    </p:spTree>
    <p:extLst>
      <p:ext uri="{BB962C8B-B14F-4D97-AF65-F5344CB8AC3E}">
        <p14:creationId xmlns:p14="http://schemas.microsoft.com/office/powerpoint/2010/main" val="29177729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 Amp Band reject or notch filter</a:t>
            </a:r>
            <a:br>
              <a:rPr lang="en-US" dirty="0" smtClean="0"/>
            </a:br>
            <a:r>
              <a:rPr lang="en-US" dirty="0"/>
              <a:t>lab partners where </a:t>
            </a:r>
            <a:r>
              <a:rPr lang="en-US" dirty="0"/>
              <a:t>Jarred Clark and </a:t>
            </a:r>
            <a:r>
              <a:rPr lang="en-US" dirty="0"/>
              <a:t>Seth Wills</a:t>
            </a:r>
          </a:p>
        </p:txBody>
      </p:sp>
      <p:sp>
        <p:nvSpPr>
          <p:cNvPr id="3" name="Content Placeholder 2"/>
          <p:cNvSpPr>
            <a:spLocks noGrp="1"/>
          </p:cNvSpPr>
          <p:nvPr>
            <p:ph idx="1"/>
          </p:nvPr>
        </p:nvSpPr>
        <p:spPr/>
        <p:txBody>
          <a:bodyPr/>
          <a:lstStyle/>
          <a:p>
            <a:r>
              <a:rPr lang="en-US" dirty="0"/>
              <a:t>This Purpose of this lab is to build an Op Amp </a:t>
            </a:r>
            <a:r>
              <a:rPr lang="en-US" dirty="0" smtClean="0"/>
              <a:t>notch </a:t>
            </a:r>
            <a:r>
              <a:rPr lang="en-US" dirty="0"/>
              <a:t>Pass Filter while using </a:t>
            </a:r>
            <a:r>
              <a:rPr lang="en-US" dirty="0" err="1"/>
              <a:t>elvis</a:t>
            </a:r>
            <a:r>
              <a:rPr lang="en-US" dirty="0"/>
              <a:t> II and also using the functions for </a:t>
            </a:r>
            <a:r>
              <a:rPr lang="en-US" dirty="0" err="1"/>
              <a:t>elvis</a:t>
            </a:r>
            <a:r>
              <a:rPr lang="en-US" dirty="0"/>
              <a:t> II.</a:t>
            </a:r>
          </a:p>
          <a:p>
            <a:endParaRPr lang="en-US" dirty="0"/>
          </a:p>
          <a:p>
            <a:pPr marL="0" indent="0">
              <a:buNone/>
            </a:pPr>
            <a:r>
              <a:rPr lang="en-US" dirty="0"/>
              <a:t>Equipment Needed: </a:t>
            </a:r>
          </a:p>
          <a:p>
            <a:pPr marL="0" indent="0">
              <a:buNone/>
            </a:pPr>
            <a:r>
              <a:rPr lang="en-US" dirty="0"/>
              <a:t>Elvis II</a:t>
            </a:r>
          </a:p>
          <a:p>
            <a:pPr marL="0" indent="0">
              <a:buNone/>
            </a:pPr>
            <a:r>
              <a:rPr lang="en-US" dirty="0"/>
              <a:t>10k ohm Resistor</a:t>
            </a:r>
          </a:p>
          <a:p>
            <a:pPr marL="0" indent="0">
              <a:buNone/>
            </a:pPr>
            <a:r>
              <a:rPr lang="en-US" dirty="0"/>
              <a:t>100k ohm Resistor</a:t>
            </a:r>
          </a:p>
          <a:p>
            <a:pPr marL="0" indent="0">
              <a:buNone/>
            </a:pPr>
            <a:r>
              <a:rPr lang="en-US" dirty="0"/>
              <a:t>1uf Capacitor</a:t>
            </a:r>
          </a:p>
          <a:p>
            <a:pPr marL="0" indent="0">
              <a:buNone/>
            </a:pPr>
            <a:r>
              <a:rPr lang="en-US" dirty="0"/>
              <a:t>.01uf Capacitor</a:t>
            </a:r>
          </a:p>
          <a:p>
            <a:pPr marL="0" indent="0">
              <a:buNone/>
            </a:pPr>
            <a:r>
              <a:rPr lang="en-US" dirty="0"/>
              <a:t>LM 741</a:t>
            </a:r>
          </a:p>
          <a:p>
            <a:endParaRPr lang="en-US" dirty="0"/>
          </a:p>
        </p:txBody>
      </p:sp>
    </p:spTree>
    <p:extLst>
      <p:ext uri="{BB962C8B-B14F-4D97-AF65-F5344CB8AC3E}">
        <p14:creationId xmlns:p14="http://schemas.microsoft.com/office/powerpoint/2010/main" val="12237293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Band reject or notch filter</a:t>
            </a:r>
            <a:br>
              <a:rPr lang="en-US" dirty="0"/>
            </a:br>
            <a:endParaRPr lang="en-US" dirty="0"/>
          </a:p>
        </p:txBody>
      </p:sp>
      <p:pic>
        <p:nvPicPr>
          <p:cNvPr id="6" name="Content Placeholder 5"/>
          <p:cNvPicPr>
            <a:picLocks noGrp="1" noChangeAspect="1"/>
          </p:cNvPicPr>
          <p:nvPr>
            <p:ph idx="1"/>
          </p:nvPr>
        </p:nvPicPr>
        <p:blipFill>
          <a:blip r:embed="rId3"/>
          <a:stretch>
            <a:fillRect/>
          </a:stretch>
        </p:blipFill>
        <p:spPr>
          <a:xfrm>
            <a:off x="1938200" y="1687375"/>
            <a:ext cx="6470075" cy="3419475"/>
          </a:xfrm>
          <a:prstGeom prst="rect">
            <a:avLst/>
          </a:prstGeom>
        </p:spPr>
      </p:pic>
      <p:sp>
        <p:nvSpPr>
          <p:cNvPr id="7" name="Rectangle 6"/>
          <p:cNvSpPr/>
          <p:nvPr/>
        </p:nvSpPr>
        <p:spPr>
          <a:xfrm>
            <a:off x="2396358" y="5712401"/>
            <a:ext cx="6096000" cy="646331"/>
          </a:xfrm>
          <a:prstGeom prst="rect">
            <a:avLst/>
          </a:prstGeom>
        </p:spPr>
        <p:txBody>
          <a:bodyPr>
            <a:spAutoFit/>
          </a:bodyPr>
          <a:lstStyle/>
          <a:p>
            <a:r>
              <a:rPr lang="en-US" dirty="0"/>
              <a:t>This is our </a:t>
            </a:r>
            <a:r>
              <a:rPr lang="en-US" dirty="0" err="1"/>
              <a:t>multisim</a:t>
            </a:r>
            <a:r>
              <a:rPr lang="en-US" dirty="0"/>
              <a:t> schematic for the Op Amp </a:t>
            </a:r>
            <a:r>
              <a:rPr lang="en-US" dirty="0" smtClean="0"/>
              <a:t>Notch Filter</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49020403"/>
              </p:ext>
            </p:extLst>
          </p:nvPr>
        </p:nvGraphicFramePr>
        <p:xfrm>
          <a:off x="9410590" y="5330689"/>
          <a:ext cx="1671591" cy="763423"/>
        </p:xfrm>
        <a:graphic>
          <a:graphicData uri="http://schemas.openxmlformats.org/presentationml/2006/ole">
            <mc:AlternateContent xmlns:mc="http://schemas.openxmlformats.org/markup-compatibility/2006">
              <mc:Choice xmlns:v="urn:schemas-microsoft-com:vml" Requires="v">
                <p:oleObj spid="_x0000_s15368" name="Packager Shell Object" showAsIcon="1" r:id="rId4" imgW="1137240" imgH="518400" progId="Package">
                  <p:embed/>
                </p:oleObj>
              </mc:Choice>
              <mc:Fallback>
                <p:oleObj name="Packager Shell Object" showAsIcon="1" r:id="rId4" imgW="1137240" imgH="518400" progId="Package">
                  <p:embed/>
                  <p:pic>
                    <p:nvPicPr>
                      <p:cNvPr id="0" name=""/>
                      <p:cNvPicPr/>
                      <p:nvPr/>
                    </p:nvPicPr>
                    <p:blipFill>
                      <a:blip r:embed="rId5"/>
                      <a:stretch>
                        <a:fillRect/>
                      </a:stretch>
                    </p:blipFill>
                    <p:spPr>
                      <a:xfrm>
                        <a:off x="9410590" y="5330689"/>
                        <a:ext cx="1671591" cy="763423"/>
                      </a:xfrm>
                      <a:prstGeom prst="rect">
                        <a:avLst/>
                      </a:prstGeom>
                    </p:spPr>
                  </p:pic>
                </p:oleObj>
              </mc:Fallback>
            </mc:AlternateContent>
          </a:graphicData>
        </a:graphic>
      </p:graphicFrame>
    </p:spTree>
    <p:extLst>
      <p:ext uri="{BB962C8B-B14F-4D97-AF65-F5344CB8AC3E}">
        <p14:creationId xmlns:p14="http://schemas.microsoft.com/office/powerpoint/2010/main" val="1578806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a:t>
            </a:r>
            <a:endParaRPr lang="en-US" dirty="0"/>
          </a:p>
        </p:txBody>
      </p:sp>
      <p:sp>
        <p:nvSpPr>
          <p:cNvPr id="3" name="Content Placeholder 2"/>
          <p:cNvSpPr>
            <a:spLocks noGrp="1"/>
          </p:cNvSpPr>
          <p:nvPr>
            <p:ph idx="1"/>
          </p:nvPr>
        </p:nvSpPr>
        <p:spPr/>
        <p:txBody>
          <a:bodyPr/>
          <a:lstStyle/>
          <a:p>
            <a:r>
              <a:rPr lang="en-US" dirty="0" smtClean="0"/>
              <a:t>Observations: when using a higher valued capacitance capacitor </a:t>
            </a:r>
            <a:r>
              <a:rPr lang="en-US" dirty="0"/>
              <a:t>the smaller the output </a:t>
            </a:r>
            <a:r>
              <a:rPr lang="en-US" dirty="0" smtClean="0"/>
              <a:t>voltage will </a:t>
            </a:r>
            <a:r>
              <a:rPr lang="en-US" dirty="0"/>
              <a:t>be and the resistance stayed the same throughout the process</a:t>
            </a:r>
            <a:r>
              <a:rPr lang="en-US" dirty="0" smtClean="0"/>
              <a:t>. With the higher capacitor, the drop off is more at the same frequency. With the lower capacitor, the drop off is less at the same frequency. </a:t>
            </a:r>
            <a:endParaRPr lang="en-US" dirty="0"/>
          </a:p>
        </p:txBody>
      </p:sp>
    </p:spTree>
    <p:extLst>
      <p:ext uri="{BB962C8B-B14F-4D97-AF65-F5344CB8AC3E}">
        <p14:creationId xmlns:p14="http://schemas.microsoft.com/office/powerpoint/2010/main" val="226755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16" y="136634"/>
            <a:ext cx="8596668" cy="1320800"/>
          </a:xfrm>
        </p:spPr>
        <p:txBody>
          <a:bodyPr/>
          <a:lstStyle/>
          <a:p>
            <a:r>
              <a:rPr lang="en-US" dirty="0"/>
              <a:t>Op Amp Band reject or notch filter</a:t>
            </a:r>
            <a:br>
              <a:rPr lang="en-U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8236" y="872358"/>
            <a:ext cx="5766374" cy="4992414"/>
          </a:xfrm>
        </p:spPr>
      </p:pic>
      <p:pic>
        <p:nvPicPr>
          <p:cNvPr id="5" name="Picture 4"/>
          <p:cNvPicPr>
            <a:picLocks noChangeAspect="1"/>
          </p:cNvPicPr>
          <p:nvPr/>
        </p:nvPicPr>
        <p:blipFill>
          <a:blip r:embed="rId3"/>
          <a:stretch>
            <a:fillRect/>
          </a:stretch>
        </p:blipFill>
        <p:spPr>
          <a:xfrm>
            <a:off x="341459" y="872358"/>
            <a:ext cx="5091935" cy="5068997"/>
          </a:xfrm>
          <a:prstGeom prst="rect">
            <a:avLst/>
          </a:prstGeom>
        </p:spPr>
      </p:pic>
      <p:sp>
        <p:nvSpPr>
          <p:cNvPr id="6" name="Rectangle 5"/>
          <p:cNvSpPr/>
          <p:nvPr/>
        </p:nvSpPr>
        <p:spPr>
          <a:xfrm>
            <a:off x="3226676" y="6001462"/>
            <a:ext cx="6096000" cy="646331"/>
          </a:xfrm>
          <a:prstGeom prst="rect">
            <a:avLst/>
          </a:prstGeom>
        </p:spPr>
        <p:txBody>
          <a:bodyPr>
            <a:spAutoFit/>
          </a:bodyPr>
          <a:lstStyle/>
          <a:p>
            <a:r>
              <a:rPr lang="en-US" dirty="0"/>
              <a:t>These are our pictures for the ac sweep and the bode analyzer readings for Elvis and Multisim</a:t>
            </a:r>
          </a:p>
        </p:txBody>
      </p:sp>
    </p:spTree>
    <p:extLst>
      <p:ext uri="{BB962C8B-B14F-4D97-AF65-F5344CB8AC3E}">
        <p14:creationId xmlns:p14="http://schemas.microsoft.com/office/powerpoint/2010/main" val="25070110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65" y="283780"/>
            <a:ext cx="8596668" cy="840827"/>
          </a:xfrm>
        </p:spPr>
        <p:txBody>
          <a:bodyPr>
            <a:normAutofit fontScale="90000"/>
          </a:bodyPr>
          <a:lstStyle/>
          <a:p>
            <a:r>
              <a:rPr lang="en-US" dirty="0"/>
              <a:t>Op Amp Band reject or notch filter</a:t>
            </a:r>
            <a:br>
              <a:rPr lang="en-U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826950" y="-687383"/>
            <a:ext cx="4408378" cy="8191436"/>
          </a:xfrm>
        </p:spPr>
      </p:pic>
      <p:sp>
        <p:nvSpPr>
          <p:cNvPr id="5" name="TextBox 4"/>
          <p:cNvSpPr txBox="1"/>
          <p:nvPr/>
        </p:nvSpPr>
        <p:spPr>
          <a:xfrm>
            <a:off x="2081048" y="5864772"/>
            <a:ext cx="5906814" cy="646331"/>
          </a:xfrm>
          <a:prstGeom prst="rect">
            <a:avLst/>
          </a:prstGeom>
          <a:noFill/>
        </p:spPr>
        <p:txBody>
          <a:bodyPr wrap="square" rtlCol="0">
            <a:spAutoFit/>
          </a:bodyPr>
          <a:lstStyle/>
          <a:p>
            <a:r>
              <a:rPr lang="en-US" dirty="0" smtClean="0"/>
              <a:t>This is the picture of the circuit created from the schematic</a:t>
            </a:r>
            <a:endParaRPr lang="en-US" dirty="0"/>
          </a:p>
        </p:txBody>
      </p:sp>
    </p:spTree>
    <p:extLst>
      <p:ext uri="{BB962C8B-B14F-4D97-AF65-F5344CB8AC3E}">
        <p14:creationId xmlns:p14="http://schemas.microsoft.com/office/powerpoint/2010/main" val="9004578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 Amp Band reject or notch filter</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2266498" y="1843817"/>
            <a:ext cx="5752896" cy="3579522"/>
          </a:xfrm>
          <a:prstGeom prst="rect">
            <a:avLst/>
          </a:prstGeom>
        </p:spPr>
      </p:pic>
      <p:sp>
        <p:nvSpPr>
          <p:cNvPr id="6" name="Rectangle 5"/>
          <p:cNvSpPr/>
          <p:nvPr/>
        </p:nvSpPr>
        <p:spPr>
          <a:xfrm>
            <a:off x="2445434" y="5903451"/>
            <a:ext cx="6102953" cy="369332"/>
          </a:xfrm>
          <a:prstGeom prst="rect">
            <a:avLst/>
          </a:prstGeom>
        </p:spPr>
        <p:txBody>
          <a:bodyPr wrap="none">
            <a:spAutoFit/>
          </a:bodyPr>
          <a:lstStyle/>
          <a:p>
            <a:r>
              <a:rPr lang="en-US" dirty="0"/>
              <a:t>This is our spreadsheet calculations for the desired Filter</a:t>
            </a:r>
          </a:p>
        </p:txBody>
      </p:sp>
      <p:sp>
        <p:nvSpPr>
          <p:cNvPr id="3" name="Rectangle 2"/>
          <p:cNvSpPr/>
          <p:nvPr/>
        </p:nvSpPr>
        <p:spPr>
          <a:xfrm>
            <a:off x="8238202" y="1085334"/>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8377143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4800"/>
            <a:ext cx="8596668" cy="1320800"/>
          </a:xfrm>
        </p:spPr>
        <p:txBody>
          <a:bodyPr/>
          <a:lstStyle/>
          <a:p>
            <a:r>
              <a:rPr lang="en-US" dirty="0"/>
              <a:t>Op Amp Band reject or notch filter</a:t>
            </a:r>
            <a:br>
              <a:rPr lang="en-US" dirty="0"/>
            </a:br>
            <a:endParaRPr lang="en-US" dirty="0"/>
          </a:p>
        </p:txBody>
      </p:sp>
      <p:sp>
        <p:nvSpPr>
          <p:cNvPr id="3" name="Content Placeholder 2"/>
          <p:cNvSpPr>
            <a:spLocks noGrp="1"/>
          </p:cNvSpPr>
          <p:nvPr>
            <p:ph idx="1"/>
          </p:nvPr>
        </p:nvSpPr>
        <p:spPr/>
        <p:txBody>
          <a:bodyPr/>
          <a:lstStyle/>
          <a:p>
            <a:r>
              <a:rPr lang="en-US" dirty="0" smtClean="0"/>
              <a:t>Observations: The Op Amp band notch filter is a filter where it is active during certain frequency depending on the components that you have put into the circuit. </a:t>
            </a:r>
            <a:endParaRPr lang="en-US" dirty="0"/>
          </a:p>
        </p:txBody>
      </p:sp>
    </p:spTree>
    <p:extLst>
      <p:ext uri="{BB962C8B-B14F-4D97-AF65-F5344CB8AC3E}">
        <p14:creationId xmlns:p14="http://schemas.microsoft.com/office/powerpoint/2010/main" val="14737595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Fourier Series</a:t>
            </a:r>
            <a:br>
              <a:rPr lang="en-US" dirty="0" smtClean="0"/>
            </a:br>
            <a:r>
              <a:rPr lang="en-US" dirty="0" smtClean="0"/>
              <a:t>lab partners where </a:t>
            </a:r>
            <a:r>
              <a:rPr lang="en-US" dirty="0"/>
              <a:t>Jarred Clark </a:t>
            </a:r>
            <a:r>
              <a:rPr lang="en-US" dirty="0" smtClean="0"/>
              <a:t>and Seth Wills </a:t>
            </a:r>
            <a:endParaRPr lang="en-US" dirty="0"/>
          </a:p>
        </p:txBody>
      </p:sp>
      <p:sp>
        <p:nvSpPr>
          <p:cNvPr id="3" name="Content Placeholder 2"/>
          <p:cNvSpPr>
            <a:spLocks noGrp="1"/>
          </p:cNvSpPr>
          <p:nvPr>
            <p:ph idx="1"/>
          </p:nvPr>
        </p:nvSpPr>
        <p:spPr/>
        <p:txBody>
          <a:bodyPr/>
          <a:lstStyle/>
          <a:p>
            <a:r>
              <a:rPr lang="en-US" dirty="0" smtClean="0"/>
              <a:t>The purpose of this lab is to see how a full wave rectifier works and see </a:t>
            </a:r>
            <a:r>
              <a:rPr lang="en-US" dirty="0"/>
              <a:t>the </a:t>
            </a:r>
            <a:r>
              <a:rPr lang="en-US" dirty="0" smtClean="0"/>
              <a:t>harmonics with a medium size capacitor, a bigger capacitor and no capacitor. Then compare the three.</a:t>
            </a:r>
          </a:p>
          <a:p>
            <a:r>
              <a:rPr lang="en-US" dirty="0" smtClean="0"/>
              <a:t>Equipment needed:</a:t>
            </a:r>
          </a:p>
          <a:p>
            <a:r>
              <a:rPr lang="en-US" dirty="0" smtClean="0"/>
              <a:t>Elvis II</a:t>
            </a:r>
          </a:p>
          <a:p>
            <a:r>
              <a:rPr lang="en-US" dirty="0" smtClean="0"/>
              <a:t>2 – 1N4001 Diodes </a:t>
            </a:r>
          </a:p>
          <a:p>
            <a:r>
              <a:rPr lang="en-US" dirty="0" smtClean="0"/>
              <a:t>1 – 10K resistor </a:t>
            </a:r>
          </a:p>
          <a:p>
            <a:r>
              <a:rPr lang="en-US" dirty="0" smtClean="0"/>
              <a:t>1 – 1</a:t>
            </a:r>
            <a:r>
              <a:rPr lang="en-US" dirty="0" smtClean="0">
                <a:latin typeface="Symbol" panose="05050102010706020507" pitchFamily="18" charset="2"/>
              </a:rPr>
              <a:t>m</a:t>
            </a:r>
            <a:r>
              <a:rPr lang="en-US" dirty="0" smtClean="0"/>
              <a:t>F capacitor</a:t>
            </a:r>
          </a:p>
          <a:p>
            <a:r>
              <a:rPr lang="en-US" dirty="0" smtClean="0"/>
              <a:t>1 – 10</a:t>
            </a:r>
            <a:r>
              <a:rPr lang="en-US" dirty="0" smtClean="0">
                <a:latin typeface="Symbol" panose="05050102010706020507" pitchFamily="18" charset="2"/>
              </a:rPr>
              <a:t>m</a:t>
            </a:r>
            <a:r>
              <a:rPr lang="en-US" dirty="0" smtClean="0"/>
              <a:t>F </a:t>
            </a:r>
            <a:r>
              <a:rPr lang="en-US" dirty="0"/>
              <a:t>capacitor</a:t>
            </a:r>
            <a:endParaRPr lang="en-US" dirty="0" smtClean="0"/>
          </a:p>
        </p:txBody>
      </p:sp>
    </p:spTree>
    <p:extLst>
      <p:ext uri="{BB962C8B-B14F-4D97-AF65-F5344CB8AC3E}">
        <p14:creationId xmlns:p14="http://schemas.microsoft.com/office/powerpoint/2010/main" val="41887150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Fourier Series</a:t>
            </a:r>
          </a:p>
        </p:txBody>
      </p:sp>
      <p:pic>
        <p:nvPicPr>
          <p:cNvPr id="4" name="Content Placeholder 3"/>
          <p:cNvPicPr>
            <a:picLocks noGrp="1" noChangeAspect="1"/>
          </p:cNvPicPr>
          <p:nvPr>
            <p:ph idx="1"/>
          </p:nvPr>
        </p:nvPicPr>
        <p:blipFill>
          <a:blip r:embed="rId3"/>
          <a:stretch>
            <a:fillRect/>
          </a:stretch>
        </p:blipFill>
        <p:spPr>
          <a:xfrm>
            <a:off x="594453" y="1435374"/>
            <a:ext cx="4222662" cy="3881437"/>
          </a:xfrm>
          <a:prstGeom prst="rect">
            <a:avLst/>
          </a:prstGeom>
        </p:spPr>
      </p:pic>
      <p:pic>
        <p:nvPicPr>
          <p:cNvPr id="5" name="Picture 4"/>
          <p:cNvPicPr>
            <a:picLocks noChangeAspect="1"/>
          </p:cNvPicPr>
          <p:nvPr/>
        </p:nvPicPr>
        <p:blipFill>
          <a:blip r:embed="rId4"/>
          <a:stretch>
            <a:fillRect/>
          </a:stretch>
        </p:blipFill>
        <p:spPr>
          <a:xfrm>
            <a:off x="5556851" y="1435374"/>
            <a:ext cx="5342377" cy="3881437"/>
          </a:xfrm>
          <a:prstGeom prst="rect">
            <a:avLst/>
          </a:prstGeom>
        </p:spPr>
      </p:pic>
      <p:sp>
        <p:nvSpPr>
          <p:cNvPr id="6" name="TextBox 5"/>
          <p:cNvSpPr txBox="1"/>
          <p:nvPr/>
        </p:nvSpPr>
        <p:spPr>
          <a:xfrm>
            <a:off x="677334" y="5496910"/>
            <a:ext cx="3789563" cy="923330"/>
          </a:xfrm>
          <a:prstGeom prst="rect">
            <a:avLst/>
          </a:prstGeom>
          <a:noFill/>
        </p:spPr>
        <p:txBody>
          <a:bodyPr wrap="square" rtlCol="0">
            <a:spAutoFit/>
          </a:bodyPr>
          <a:lstStyle/>
          <a:p>
            <a:r>
              <a:rPr lang="en-US" dirty="0" smtClean="0"/>
              <a:t>This is the multi-sim of the full wave rectifier using the 1N4001 diode </a:t>
            </a:r>
            <a:endParaRPr lang="en-US" dirty="0"/>
          </a:p>
        </p:txBody>
      </p:sp>
      <p:sp>
        <p:nvSpPr>
          <p:cNvPr id="7" name="TextBox 6"/>
          <p:cNvSpPr txBox="1"/>
          <p:nvPr/>
        </p:nvSpPr>
        <p:spPr>
          <a:xfrm>
            <a:off x="5717628" y="5633545"/>
            <a:ext cx="4593020" cy="646331"/>
          </a:xfrm>
          <a:prstGeom prst="rect">
            <a:avLst/>
          </a:prstGeom>
          <a:noFill/>
        </p:spPr>
        <p:txBody>
          <a:bodyPr wrap="square" rtlCol="0">
            <a:spAutoFit/>
          </a:bodyPr>
          <a:lstStyle/>
          <a:p>
            <a:r>
              <a:rPr lang="en-US" dirty="0" smtClean="0"/>
              <a:t>This is the oscilloscope reading of the multi-sim</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376594374"/>
              </p:ext>
            </p:extLst>
          </p:nvPr>
        </p:nvGraphicFramePr>
        <p:xfrm>
          <a:off x="5248494" y="260624"/>
          <a:ext cx="2041394" cy="858016"/>
        </p:xfrm>
        <a:graphic>
          <a:graphicData uri="http://schemas.openxmlformats.org/presentationml/2006/ole">
            <mc:AlternateContent xmlns:mc="http://schemas.openxmlformats.org/markup-compatibility/2006">
              <mc:Choice xmlns:v="urn:schemas-microsoft-com:vml" Requires="v">
                <p:oleObj spid="_x0000_s16392" name="Packager Shell Object" showAsIcon="1" r:id="rId5" imgW="1234440" imgH="518400" progId="Package">
                  <p:embed/>
                </p:oleObj>
              </mc:Choice>
              <mc:Fallback>
                <p:oleObj name="Packager Shell Object" showAsIcon="1" r:id="rId5" imgW="1234440" imgH="518400" progId="Package">
                  <p:embed/>
                  <p:pic>
                    <p:nvPicPr>
                      <p:cNvPr id="0" name=""/>
                      <p:cNvPicPr/>
                      <p:nvPr/>
                    </p:nvPicPr>
                    <p:blipFill>
                      <a:blip r:embed="rId6"/>
                      <a:stretch>
                        <a:fillRect/>
                      </a:stretch>
                    </p:blipFill>
                    <p:spPr>
                      <a:xfrm>
                        <a:off x="5248494" y="260624"/>
                        <a:ext cx="2041394" cy="858016"/>
                      </a:xfrm>
                      <a:prstGeom prst="rect">
                        <a:avLst/>
                      </a:prstGeom>
                    </p:spPr>
                  </p:pic>
                </p:oleObj>
              </mc:Fallback>
            </mc:AlternateContent>
          </a:graphicData>
        </a:graphic>
      </p:graphicFrame>
    </p:spTree>
    <p:extLst>
      <p:ext uri="{BB962C8B-B14F-4D97-AF65-F5344CB8AC3E}">
        <p14:creationId xmlns:p14="http://schemas.microsoft.com/office/powerpoint/2010/main" val="31252231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Fourier Series </a:t>
            </a:r>
            <a:endParaRPr lang="en-US" dirty="0"/>
          </a:p>
        </p:txBody>
      </p:sp>
      <p:pic>
        <p:nvPicPr>
          <p:cNvPr id="5" name="Content Placeholder 4"/>
          <p:cNvPicPr>
            <a:picLocks noGrp="1" noChangeAspect="1"/>
          </p:cNvPicPr>
          <p:nvPr>
            <p:ph idx="1"/>
          </p:nvPr>
        </p:nvPicPr>
        <p:blipFill>
          <a:blip r:embed="rId2"/>
          <a:stretch>
            <a:fillRect/>
          </a:stretch>
        </p:blipFill>
        <p:spPr>
          <a:xfrm>
            <a:off x="589428" y="1489321"/>
            <a:ext cx="4875952" cy="3857625"/>
          </a:xfrm>
          <a:prstGeom prst="rect">
            <a:avLst/>
          </a:prstGeom>
        </p:spPr>
      </p:pic>
      <p:sp>
        <p:nvSpPr>
          <p:cNvPr id="6" name="TextBox 5"/>
          <p:cNvSpPr txBox="1"/>
          <p:nvPr/>
        </p:nvSpPr>
        <p:spPr>
          <a:xfrm>
            <a:off x="677334" y="5612524"/>
            <a:ext cx="3526804" cy="923330"/>
          </a:xfrm>
          <a:prstGeom prst="rect">
            <a:avLst/>
          </a:prstGeom>
          <a:noFill/>
        </p:spPr>
        <p:txBody>
          <a:bodyPr wrap="square" rtlCol="0">
            <a:spAutoFit/>
          </a:bodyPr>
          <a:lstStyle/>
          <a:p>
            <a:r>
              <a:rPr lang="en-US" dirty="0" smtClean="0"/>
              <a:t>This the readings showing the frequency, magnitude and phase of each harmonic</a:t>
            </a:r>
            <a:endParaRPr lang="en-US" dirty="0"/>
          </a:p>
        </p:txBody>
      </p:sp>
      <p:pic>
        <p:nvPicPr>
          <p:cNvPr id="7" name="Picture 6"/>
          <p:cNvPicPr>
            <a:picLocks noChangeAspect="1"/>
          </p:cNvPicPr>
          <p:nvPr/>
        </p:nvPicPr>
        <p:blipFill>
          <a:blip r:embed="rId3"/>
          <a:stretch>
            <a:fillRect/>
          </a:stretch>
        </p:blipFill>
        <p:spPr>
          <a:xfrm>
            <a:off x="6127530" y="343583"/>
            <a:ext cx="5222990" cy="3060536"/>
          </a:xfrm>
          <a:prstGeom prst="rect">
            <a:avLst/>
          </a:prstGeom>
        </p:spPr>
      </p:pic>
      <p:pic>
        <p:nvPicPr>
          <p:cNvPr id="8" name="Picture 7"/>
          <p:cNvPicPr>
            <a:picLocks noChangeAspect="1"/>
          </p:cNvPicPr>
          <p:nvPr/>
        </p:nvPicPr>
        <p:blipFill>
          <a:blip r:embed="rId4"/>
          <a:stretch>
            <a:fillRect/>
          </a:stretch>
        </p:blipFill>
        <p:spPr>
          <a:xfrm>
            <a:off x="6221471" y="3404119"/>
            <a:ext cx="5129049" cy="2598682"/>
          </a:xfrm>
          <a:prstGeom prst="rect">
            <a:avLst/>
          </a:prstGeom>
        </p:spPr>
      </p:pic>
    </p:spTree>
    <p:extLst>
      <p:ext uri="{BB962C8B-B14F-4D97-AF65-F5344CB8AC3E}">
        <p14:creationId xmlns:p14="http://schemas.microsoft.com/office/powerpoint/2010/main" val="6443847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Fourier Series </a:t>
            </a:r>
            <a:endParaRPr lang="en-US" dirty="0"/>
          </a:p>
        </p:txBody>
      </p:sp>
      <p:pic>
        <p:nvPicPr>
          <p:cNvPr id="4" name="Content Placeholder 3"/>
          <p:cNvPicPr>
            <a:picLocks noGrp="1" noChangeAspect="1"/>
          </p:cNvPicPr>
          <p:nvPr>
            <p:ph idx="1"/>
          </p:nvPr>
        </p:nvPicPr>
        <p:blipFill>
          <a:blip r:embed="rId2"/>
          <a:stretch>
            <a:fillRect/>
          </a:stretch>
        </p:blipFill>
        <p:spPr>
          <a:xfrm>
            <a:off x="2284855" y="1641065"/>
            <a:ext cx="7321600" cy="4263374"/>
          </a:xfrm>
          <a:prstGeom prst="rect">
            <a:avLst/>
          </a:prstGeom>
        </p:spPr>
      </p:pic>
      <p:sp>
        <p:nvSpPr>
          <p:cNvPr id="5" name="TextBox 4"/>
          <p:cNvSpPr txBox="1"/>
          <p:nvPr/>
        </p:nvSpPr>
        <p:spPr>
          <a:xfrm>
            <a:off x="2238703" y="6138041"/>
            <a:ext cx="7935311" cy="369332"/>
          </a:xfrm>
          <a:prstGeom prst="rect">
            <a:avLst/>
          </a:prstGeom>
          <a:noFill/>
        </p:spPr>
        <p:txBody>
          <a:bodyPr wrap="square" rtlCol="0">
            <a:spAutoFit/>
          </a:bodyPr>
          <a:lstStyle/>
          <a:p>
            <a:r>
              <a:rPr lang="en-US" dirty="0" smtClean="0"/>
              <a:t>This is the excel of the readings on the previous slide </a:t>
            </a:r>
            <a:endParaRPr lang="en-US" dirty="0"/>
          </a:p>
        </p:txBody>
      </p:sp>
      <p:sp>
        <p:nvSpPr>
          <p:cNvPr id="3" name="Rectangle 2"/>
          <p:cNvSpPr/>
          <p:nvPr/>
        </p:nvSpPr>
        <p:spPr>
          <a:xfrm>
            <a:off x="5558064" y="756001"/>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6037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Fourier Series with a bigger capacitor </a:t>
            </a:r>
            <a:endParaRPr lang="en-US" dirty="0"/>
          </a:p>
        </p:txBody>
      </p:sp>
      <p:pic>
        <p:nvPicPr>
          <p:cNvPr id="4" name="Content Placeholder 3"/>
          <p:cNvPicPr>
            <a:picLocks noGrp="1" noChangeAspect="1"/>
          </p:cNvPicPr>
          <p:nvPr>
            <p:ph idx="1"/>
          </p:nvPr>
        </p:nvPicPr>
        <p:blipFill>
          <a:blip r:embed="rId3"/>
          <a:stretch>
            <a:fillRect/>
          </a:stretch>
        </p:blipFill>
        <p:spPr>
          <a:xfrm>
            <a:off x="832562" y="1393333"/>
            <a:ext cx="4143106" cy="3881437"/>
          </a:xfrm>
          <a:prstGeom prst="rect">
            <a:avLst/>
          </a:prstGeom>
        </p:spPr>
      </p:pic>
      <p:pic>
        <p:nvPicPr>
          <p:cNvPr id="5" name="Picture 4"/>
          <p:cNvPicPr>
            <a:picLocks noChangeAspect="1"/>
          </p:cNvPicPr>
          <p:nvPr/>
        </p:nvPicPr>
        <p:blipFill>
          <a:blip r:embed="rId4"/>
          <a:stretch>
            <a:fillRect/>
          </a:stretch>
        </p:blipFill>
        <p:spPr>
          <a:xfrm>
            <a:off x="5130897" y="1393332"/>
            <a:ext cx="7061104" cy="3881437"/>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4011758780"/>
              </p:ext>
            </p:extLst>
          </p:nvPr>
        </p:nvGraphicFramePr>
        <p:xfrm>
          <a:off x="3608880" y="5580992"/>
          <a:ext cx="6244936" cy="1169275"/>
        </p:xfrm>
        <a:graphic>
          <a:graphicData uri="http://schemas.openxmlformats.org/presentationml/2006/ole">
            <mc:AlternateContent xmlns:mc="http://schemas.openxmlformats.org/markup-compatibility/2006">
              <mc:Choice xmlns:v="urn:schemas-microsoft-com:vml" Requires="v">
                <p:oleObj spid="_x0000_s17416" name="Packager Shell Object" showAsIcon="1" r:id="rId5" imgW="2342520" imgH="518400" progId="Package">
                  <p:embed/>
                </p:oleObj>
              </mc:Choice>
              <mc:Fallback>
                <p:oleObj name="Packager Shell Object" showAsIcon="1" r:id="rId5" imgW="2342520" imgH="518400" progId="Package">
                  <p:embed/>
                  <p:pic>
                    <p:nvPicPr>
                      <p:cNvPr id="0" name=""/>
                      <p:cNvPicPr/>
                      <p:nvPr/>
                    </p:nvPicPr>
                    <p:blipFill>
                      <a:blip r:embed="rId6"/>
                      <a:stretch>
                        <a:fillRect/>
                      </a:stretch>
                    </p:blipFill>
                    <p:spPr>
                      <a:xfrm>
                        <a:off x="3608880" y="5580992"/>
                        <a:ext cx="6244936" cy="1169275"/>
                      </a:xfrm>
                      <a:prstGeom prst="rect">
                        <a:avLst/>
                      </a:prstGeom>
                    </p:spPr>
                  </p:pic>
                </p:oleObj>
              </mc:Fallback>
            </mc:AlternateContent>
          </a:graphicData>
        </a:graphic>
      </p:graphicFrame>
    </p:spTree>
    <p:extLst>
      <p:ext uri="{BB962C8B-B14F-4D97-AF65-F5344CB8AC3E}">
        <p14:creationId xmlns:p14="http://schemas.microsoft.com/office/powerpoint/2010/main" val="32945865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230" y="285531"/>
            <a:ext cx="8596668" cy="1320800"/>
          </a:xfrm>
        </p:spPr>
        <p:txBody>
          <a:bodyPr/>
          <a:lstStyle/>
          <a:p>
            <a:r>
              <a:rPr lang="en-US" dirty="0" smtClean="0"/>
              <a:t>Fourier Series with no capacitor </a:t>
            </a:r>
            <a:endParaRPr lang="en-US" dirty="0"/>
          </a:p>
        </p:txBody>
      </p:sp>
      <p:pic>
        <p:nvPicPr>
          <p:cNvPr id="4" name="Content Placeholder 3"/>
          <p:cNvPicPr>
            <a:picLocks noGrp="1" noChangeAspect="1"/>
          </p:cNvPicPr>
          <p:nvPr>
            <p:ph idx="1"/>
          </p:nvPr>
        </p:nvPicPr>
        <p:blipFill>
          <a:blip r:embed="rId3"/>
          <a:stretch>
            <a:fillRect/>
          </a:stretch>
        </p:blipFill>
        <p:spPr>
          <a:xfrm>
            <a:off x="2411541" y="1930400"/>
            <a:ext cx="6111820" cy="3645220"/>
          </a:xfrm>
          <a:prstGeom prst="rect">
            <a:avLst/>
          </a:prstGeom>
        </p:spPr>
      </p:pic>
      <p:sp>
        <p:nvSpPr>
          <p:cNvPr id="5" name="TextBox 4"/>
          <p:cNvSpPr txBox="1"/>
          <p:nvPr/>
        </p:nvSpPr>
        <p:spPr>
          <a:xfrm>
            <a:off x="1702676" y="5738648"/>
            <a:ext cx="5065986" cy="646331"/>
          </a:xfrm>
          <a:prstGeom prst="rect">
            <a:avLst/>
          </a:prstGeom>
          <a:noFill/>
        </p:spPr>
        <p:txBody>
          <a:bodyPr wrap="square" rtlCol="0">
            <a:spAutoFit/>
          </a:bodyPr>
          <a:lstStyle/>
          <a:p>
            <a:r>
              <a:rPr lang="en-US" dirty="0" smtClean="0"/>
              <a:t>This is the multi-sim of the full wave rectifier without a capacitor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702702458"/>
              </p:ext>
            </p:extLst>
          </p:nvPr>
        </p:nvGraphicFramePr>
        <p:xfrm>
          <a:off x="8317514" y="5638060"/>
          <a:ext cx="3491100" cy="847506"/>
        </p:xfrm>
        <a:graphic>
          <a:graphicData uri="http://schemas.openxmlformats.org/presentationml/2006/ole">
            <mc:AlternateContent xmlns:mc="http://schemas.openxmlformats.org/markup-compatibility/2006">
              <mc:Choice xmlns:v="urn:schemas-microsoft-com:vml" Requires="v">
                <p:oleObj spid="_x0000_s18441" name="Packager Shell Object" showAsIcon="1" r:id="rId4" imgW="2138400" imgH="518400" progId="Package">
                  <p:embed/>
                </p:oleObj>
              </mc:Choice>
              <mc:Fallback>
                <p:oleObj name="Packager Shell Object" showAsIcon="1" r:id="rId4" imgW="2138400" imgH="518400" progId="Package">
                  <p:embed/>
                  <p:pic>
                    <p:nvPicPr>
                      <p:cNvPr id="0" name=""/>
                      <p:cNvPicPr/>
                      <p:nvPr/>
                    </p:nvPicPr>
                    <p:blipFill>
                      <a:blip r:embed="rId5"/>
                      <a:stretch>
                        <a:fillRect/>
                      </a:stretch>
                    </p:blipFill>
                    <p:spPr>
                      <a:xfrm>
                        <a:off x="8317514" y="5638060"/>
                        <a:ext cx="3491100" cy="847506"/>
                      </a:xfrm>
                      <a:prstGeom prst="rect">
                        <a:avLst/>
                      </a:prstGeom>
                    </p:spPr>
                  </p:pic>
                </p:oleObj>
              </mc:Fallback>
            </mc:AlternateContent>
          </a:graphicData>
        </a:graphic>
      </p:graphicFrame>
    </p:spTree>
    <p:extLst>
      <p:ext uri="{BB962C8B-B14F-4D97-AF65-F5344CB8AC3E}">
        <p14:creationId xmlns:p14="http://schemas.microsoft.com/office/powerpoint/2010/main" val="2960358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38" y="147145"/>
            <a:ext cx="8596668" cy="1320800"/>
          </a:xfrm>
        </p:spPr>
        <p:txBody>
          <a:bodyPr>
            <a:normAutofit fontScale="90000"/>
          </a:bodyPr>
          <a:lstStyle/>
          <a:p>
            <a:r>
              <a:rPr lang="en-US" dirty="0" smtClean="0"/>
              <a:t>Lab 11-2: RC but switching the resistor and capacitor</a:t>
            </a:r>
            <a:br>
              <a:rPr lang="en-US" dirty="0" smtClean="0"/>
            </a:br>
            <a:r>
              <a:rPr lang="en-US" dirty="0" smtClean="0"/>
              <a:t>Lab Partners were Seth Wills and </a:t>
            </a:r>
            <a:r>
              <a:rPr lang="en-US" dirty="0"/>
              <a:t>Jarred Clark </a:t>
            </a:r>
            <a:endParaRPr lang="en-US" dirty="0"/>
          </a:p>
        </p:txBody>
      </p:sp>
      <p:sp>
        <p:nvSpPr>
          <p:cNvPr id="3" name="Content Placeholder 2"/>
          <p:cNvSpPr>
            <a:spLocks noGrp="1"/>
          </p:cNvSpPr>
          <p:nvPr>
            <p:ph idx="1"/>
          </p:nvPr>
        </p:nvSpPr>
        <p:spPr/>
        <p:txBody>
          <a:bodyPr/>
          <a:lstStyle/>
          <a:p>
            <a:r>
              <a:rPr lang="en-US" dirty="0"/>
              <a:t>The Purpose of this lab is to redo lab 11 from EECT 111 but using </a:t>
            </a:r>
            <a:r>
              <a:rPr lang="en-US" dirty="0" err="1" smtClean="0"/>
              <a:t>elvis</a:t>
            </a:r>
            <a:r>
              <a:rPr lang="en-US" dirty="0" smtClean="0"/>
              <a:t> and switching the resistors and capacitors location in the desired circuit </a:t>
            </a:r>
            <a:r>
              <a:rPr lang="en-US" dirty="0"/>
              <a:t>by experimenting with resistors and capacitors.</a:t>
            </a:r>
          </a:p>
          <a:p>
            <a:r>
              <a:rPr lang="en-US" dirty="0"/>
              <a:t>By measuring the input and output voltages using an oscilloscope.</a:t>
            </a:r>
          </a:p>
          <a:p>
            <a:endParaRPr lang="en-US" dirty="0"/>
          </a:p>
          <a:p>
            <a:r>
              <a:rPr lang="en-US" dirty="0"/>
              <a:t>Equipment needed:</a:t>
            </a:r>
          </a:p>
          <a:p>
            <a:r>
              <a:rPr lang="en-US" dirty="0"/>
              <a:t>1 – Digital </a:t>
            </a:r>
            <a:r>
              <a:rPr lang="en-US" dirty="0" err="1"/>
              <a:t>Multimeter</a:t>
            </a:r>
            <a:r>
              <a:rPr lang="en-US" dirty="0"/>
              <a:t>                1 – Function Generator</a:t>
            </a:r>
          </a:p>
          <a:p>
            <a:r>
              <a:rPr lang="en-US" dirty="0"/>
              <a:t>1 – Elvis II                                  3 – capacitors</a:t>
            </a:r>
          </a:p>
          <a:p>
            <a:r>
              <a:rPr lang="en-US" dirty="0"/>
              <a:t>1 – resistor					  1 – LCR Meter                            </a:t>
            </a:r>
          </a:p>
          <a:p>
            <a:r>
              <a:rPr lang="en-US" dirty="0"/>
              <a:t>1 – Oscilloscope </a:t>
            </a:r>
          </a:p>
          <a:p>
            <a:endParaRPr lang="en-US" dirty="0"/>
          </a:p>
        </p:txBody>
      </p:sp>
    </p:spTree>
    <p:extLst>
      <p:ext uri="{BB962C8B-B14F-4D97-AF65-F5344CB8AC3E}">
        <p14:creationId xmlns:p14="http://schemas.microsoft.com/office/powerpoint/2010/main" val="8100061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Fourier Series</a:t>
            </a:r>
          </a:p>
        </p:txBody>
      </p:sp>
      <p:sp>
        <p:nvSpPr>
          <p:cNvPr id="3" name="Content Placeholder 2"/>
          <p:cNvSpPr>
            <a:spLocks noGrp="1"/>
          </p:cNvSpPr>
          <p:nvPr>
            <p:ph idx="1"/>
          </p:nvPr>
        </p:nvSpPr>
        <p:spPr/>
        <p:txBody>
          <a:bodyPr/>
          <a:lstStyle/>
          <a:p>
            <a:r>
              <a:rPr lang="en-US" dirty="0" smtClean="0"/>
              <a:t>Observations: As the harmonics go up the phase and magnitude of the wave form decreases.</a:t>
            </a:r>
            <a:endParaRPr lang="en-US" dirty="0"/>
          </a:p>
        </p:txBody>
      </p:sp>
    </p:spTree>
    <p:extLst>
      <p:ext uri="{BB962C8B-B14F-4D97-AF65-F5344CB8AC3E}">
        <p14:creationId xmlns:p14="http://schemas.microsoft.com/office/powerpoint/2010/main" val="22305393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Butterworth Second Order Low Pass Filter</a:t>
            </a:r>
            <a:br>
              <a:rPr lang="en-US" dirty="0" smtClean="0"/>
            </a:br>
            <a:r>
              <a:rPr lang="en-US" dirty="0" smtClean="0"/>
              <a:t>My lab partners were </a:t>
            </a:r>
            <a:r>
              <a:rPr lang="en-US" dirty="0"/>
              <a:t>Jarred Clark and </a:t>
            </a:r>
            <a:r>
              <a:rPr lang="en-US" dirty="0" smtClean="0"/>
              <a:t>Seth Wills</a:t>
            </a:r>
            <a:endParaRPr lang="en-US" dirty="0"/>
          </a:p>
        </p:txBody>
      </p:sp>
      <p:sp>
        <p:nvSpPr>
          <p:cNvPr id="3" name="Content Placeholder 2"/>
          <p:cNvSpPr>
            <a:spLocks noGrp="1"/>
          </p:cNvSpPr>
          <p:nvPr>
            <p:ph idx="1"/>
          </p:nvPr>
        </p:nvSpPr>
        <p:spPr/>
        <p:txBody>
          <a:bodyPr/>
          <a:lstStyle/>
          <a:p>
            <a:r>
              <a:rPr lang="en-US" dirty="0" smtClean="0"/>
              <a:t>The purpose of this lab was to design, simulate and build a </a:t>
            </a:r>
            <a:r>
              <a:rPr lang="en-US" dirty="0"/>
              <a:t>B</a:t>
            </a:r>
            <a:r>
              <a:rPr lang="en-US" dirty="0" smtClean="0"/>
              <a:t>utterworth second order low pass filter</a:t>
            </a:r>
          </a:p>
          <a:p>
            <a:r>
              <a:rPr lang="en-US" dirty="0" smtClean="0"/>
              <a:t>Equipment needed:</a:t>
            </a:r>
          </a:p>
          <a:p>
            <a:r>
              <a:rPr lang="en-US" dirty="0" smtClean="0"/>
              <a:t>2 – 10.23k ohm resistors </a:t>
            </a:r>
          </a:p>
          <a:p>
            <a:r>
              <a:rPr lang="en-US" dirty="0" smtClean="0"/>
              <a:t>1- 44nF capacitor </a:t>
            </a:r>
          </a:p>
          <a:p>
            <a:r>
              <a:rPr lang="en-US" dirty="0" smtClean="0"/>
              <a:t>1- 22nF capacitor </a:t>
            </a:r>
          </a:p>
          <a:p>
            <a:r>
              <a:rPr lang="en-US" dirty="0" smtClean="0"/>
              <a:t>1 – 741 active filter </a:t>
            </a:r>
          </a:p>
          <a:p>
            <a:r>
              <a:rPr lang="en-US" dirty="0" smtClean="0"/>
              <a:t>Elvis II</a:t>
            </a:r>
          </a:p>
          <a:p>
            <a:endParaRPr lang="en-US" dirty="0"/>
          </a:p>
        </p:txBody>
      </p:sp>
      <p:pic>
        <p:nvPicPr>
          <p:cNvPr id="4" name="Picture 3"/>
          <p:cNvPicPr>
            <a:picLocks noChangeAspect="1"/>
          </p:cNvPicPr>
          <p:nvPr/>
        </p:nvPicPr>
        <p:blipFill>
          <a:blip r:embed="rId2"/>
          <a:stretch>
            <a:fillRect/>
          </a:stretch>
        </p:blipFill>
        <p:spPr>
          <a:xfrm>
            <a:off x="4544739" y="2659938"/>
            <a:ext cx="5772150" cy="1285875"/>
          </a:xfrm>
          <a:prstGeom prst="rect">
            <a:avLst/>
          </a:prstGeom>
        </p:spPr>
      </p:pic>
      <p:sp>
        <p:nvSpPr>
          <p:cNvPr id="5" name="TextBox 4"/>
          <p:cNvSpPr txBox="1"/>
          <p:nvPr/>
        </p:nvSpPr>
        <p:spPr>
          <a:xfrm>
            <a:off x="4550979" y="4100975"/>
            <a:ext cx="6358759" cy="646331"/>
          </a:xfrm>
          <a:prstGeom prst="rect">
            <a:avLst/>
          </a:prstGeom>
          <a:noFill/>
        </p:spPr>
        <p:txBody>
          <a:bodyPr wrap="square" rtlCol="0">
            <a:spAutoFit/>
          </a:bodyPr>
          <a:lstStyle/>
          <a:p>
            <a:r>
              <a:rPr lang="en-US" dirty="0" smtClean="0"/>
              <a:t>These are the coefficients we used for the out equation we used the numbers underneath the Butterworth section</a:t>
            </a:r>
            <a:endParaRPr lang="en-US" dirty="0"/>
          </a:p>
        </p:txBody>
      </p:sp>
      <p:pic>
        <p:nvPicPr>
          <p:cNvPr id="6" name="Picture 5"/>
          <p:cNvPicPr>
            <a:picLocks noChangeAspect="1"/>
          </p:cNvPicPr>
          <p:nvPr/>
        </p:nvPicPr>
        <p:blipFill>
          <a:blip r:embed="rId3"/>
          <a:stretch>
            <a:fillRect/>
          </a:stretch>
        </p:blipFill>
        <p:spPr>
          <a:xfrm>
            <a:off x="5486400" y="4977495"/>
            <a:ext cx="3787602" cy="897788"/>
          </a:xfrm>
          <a:prstGeom prst="rect">
            <a:avLst/>
          </a:prstGeom>
        </p:spPr>
      </p:pic>
      <p:sp>
        <p:nvSpPr>
          <p:cNvPr id="7" name="TextBox 6"/>
          <p:cNvSpPr txBox="1"/>
          <p:nvPr/>
        </p:nvSpPr>
        <p:spPr>
          <a:xfrm>
            <a:off x="5179661" y="5833291"/>
            <a:ext cx="4502305" cy="646331"/>
          </a:xfrm>
          <a:prstGeom prst="rect">
            <a:avLst/>
          </a:prstGeom>
          <a:noFill/>
        </p:spPr>
        <p:txBody>
          <a:bodyPr wrap="square" rtlCol="0">
            <a:spAutoFit/>
          </a:bodyPr>
          <a:lstStyle/>
          <a:p>
            <a:r>
              <a:rPr lang="en-US" dirty="0" smtClean="0"/>
              <a:t>This how we calculated the 2 resistor values</a:t>
            </a:r>
            <a:endParaRPr lang="en-US" dirty="0"/>
          </a:p>
        </p:txBody>
      </p:sp>
    </p:spTree>
    <p:extLst>
      <p:ext uri="{BB962C8B-B14F-4D97-AF65-F5344CB8AC3E}">
        <p14:creationId xmlns:p14="http://schemas.microsoft.com/office/powerpoint/2010/main" val="28463443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92" y="371037"/>
            <a:ext cx="8596668" cy="1320800"/>
          </a:xfrm>
        </p:spPr>
        <p:txBody>
          <a:bodyPr>
            <a:normAutofit fontScale="90000"/>
          </a:bodyPr>
          <a:lstStyle/>
          <a:p>
            <a:r>
              <a:rPr lang="en-US" dirty="0"/>
              <a:t>Butterworth Second Order Low Pass Filter</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677334" y="1445885"/>
            <a:ext cx="5313336" cy="3881437"/>
          </a:xfrm>
          <a:prstGeom prst="rect">
            <a:avLst/>
          </a:prstGeom>
        </p:spPr>
      </p:pic>
      <p:pic>
        <p:nvPicPr>
          <p:cNvPr id="5" name="Picture 4"/>
          <p:cNvPicPr>
            <a:picLocks noChangeAspect="1"/>
          </p:cNvPicPr>
          <p:nvPr/>
        </p:nvPicPr>
        <p:blipFill>
          <a:blip r:embed="rId4"/>
          <a:stretch>
            <a:fillRect/>
          </a:stretch>
        </p:blipFill>
        <p:spPr>
          <a:xfrm>
            <a:off x="6420507" y="1445885"/>
            <a:ext cx="5257800" cy="3881437"/>
          </a:xfrm>
          <a:prstGeom prst="rect">
            <a:avLst/>
          </a:prstGeom>
        </p:spPr>
      </p:pic>
      <p:sp>
        <p:nvSpPr>
          <p:cNvPr id="6" name="TextBox 5"/>
          <p:cNvSpPr txBox="1"/>
          <p:nvPr/>
        </p:nvSpPr>
        <p:spPr>
          <a:xfrm>
            <a:off x="677334" y="5475890"/>
            <a:ext cx="5313336" cy="646331"/>
          </a:xfrm>
          <a:prstGeom prst="rect">
            <a:avLst/>
          </a:prstGeom>
          <a:noFill/>
        </p:spPr>
        <p:txBody>
          <a:bodyPr wrap="square" rtlCol="0">
            <a:spAutoFit/>
          </a:bodyPr>
          <a:lstStyle/>
          <a:p>
            <a:r>
              <a:rPr lang="en-US" dirty="0" smtClean="0"/>
              <a:t>This is the multi-sim of our Butterworth low pass filter with the components values </a:t>
            </a:r>
            <a:endParaRPr lang="en-US" dirty="0"/>
          </a:p>
        </p:txBody>
      </p:sp>
      <p:sp>
        <p:nvSpPr>
          <p:cNvPr id="8" name="TextBox 7"/>
          <p:cNvSpPr txBox="1"/>
          <p:nvPr/>
        </p:nvSpPr>
        <p:spPr>
          <a:xfrm>
            <a:off x="6420507" y="5475890"/>
            <a:ext cx="4804541" cy="923330"/>
          </a:xfrm>
          <a:prstGeom prst="rect">
            <a:avLst/>
          </a:prstGeom>
          <a:noFill/>
        </p:spPr>
        <p:txBody>
          <a:bodyPr wrap="square" rtlCol="0">
            <a:spAutoFit/>
          </a:bodyPr>
          <a:lstStyle/>
          <a:p>
            <a:r>
              <a:rPr lang="en-US" dirty="0" smtClean="0"/>
              <a:t>This is the reading of our input (square wave) and the reading of our output (sine wave)</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789871489"/>
              </p:ext>
            </p:extLst>
          </p:nvPr>
        </p:nvGraphicFramePr>
        <p:xfrm>
          <a:off x="9284466" y="246993"/>
          <a:ext cx="2235200" cy="784444"/>
        </p:xfrm>
        <a:graphic>
          <a:graphicData uri="http://schemas.openxmlformats.org/presentationml/2006/ole">
            <mc:AlternateContent xmlns:mc="http://schemas.openxmlformats.org/markup-compatibility/2006">
              <mc:Choice xmlns:v="urn:schemas-microsoft-com:vml" Requires="v">
                <p:oleObj spid="_x0000_s19464" name="Packager Shell Object" showAsIcon="1" r:id="rId5" imgW="2235600" imgH="518400" progId="Package">
                  <p:embed/>
                </p:oleObj>
              </mc:Choice>
              <mc:Fallback>
                <p:oleObj name="Packager Shell Object" showAsIcon="1" r:id="rId5" imgW="2235600" imgH="518400" progId="Package">
                  <p:embed/>
                  <p:pic>
                    <p:nvPicPr>
                      <p:cNvPr id="0" name=""/>
                      <p:cNvPicPr/>
                      <p:nvPr/>
                    </p:nvPicPr>
                    <p:blipFill>
                      <a:blip r:embed="rId6"/>
                      <a:stretch>
                        <a:fillRect/>
                      </a:stretch>
                    </p:blipFill>
                    <p:spPr>
                      <a:xfrm>
                        <a:off x="9284466" y="246993"/>
                        <a:ext cx="2235200" cy="784444"/>
                      </a:xfrm>
                      <a:prstGeom prst="rect">
                        <a:avLst/>
                      </a:prstGeom>
                    </p:spPr>
                  </p:pic>
                </p:oleObj>
              </mc:Fallback>
            </mc:AlternateContent>
          </a:graphicData>
        </a:graphic>
      </p:graphicFrame>
    </p:spTree>
    <p:extLst>
      <p:ext uri="{BB962C8B-B14F-4D97-AF65-F5344CB8AC3E}">
        <p14:creationId xmlns:p14="http://schemas.microsoft.com/office/powerpoint/2010/main" val="16646341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Butterworth Second Order Low Pass Filter</a:t>
            </a:r>
            <a:endParaRPr lang="en-US" dirty="0"/>
          </a:p>
        </p:txBody>
      </p:sp>
      <p:pic>
        <p:nvPicPr>
          <p:cNvPr id="4" name="Content Placeholder 3"/>
          <p:cNvPicPr>
            <a:picLocks noGrp="1" noChangeAspect="1"/>
          </p:cNvPicPr>
          <p:nvPr>
            <p:ph idx="1"/>
          </p:nvPr>
        </p:nvPicPr>
        <p:blipFill>
          <a:blip r:embed="rId2"/>
          <a:stretch>
            <a:fillRect/>
          </a:stretch>
        </p:blipFill>
        <p:spPr>
          <a:xfrm>
            <a:off x="677334" y="2010898"/>
            <a:ext cx="3831604" cy="2802840"/>
          </a:xfrm>
          <a:prstGeom prst="rect">
            <a:avLst/>
          </a:prstGeom>
        </p:spPr>
      </p:pic>
      <p:pic>
        <p:nvPicPr>
          <p:cNvPr id="5" name="Picture 4"/>
          <p:cNvPicPr>
            <a:picLocks noChangeAspect="1"/>
          </p:cNvPicPr>
          <p:nvPr/>
        </p:nvPicPr>
        <p:blipFill>
          <a:blip r:embed="rId3"/>
          <a:stretch>
            <a:fillRect/>
          </a:stretch>
        </p:blipFill>
        <p:spPr>
          <a:xfrm>
            <a:off x="5339255" y="2010898"/>
            <a:ext cx="4267200" cy="2802840"/>
          </a:xfrm>
          <a:prstGeom prst="rect">
            <a:avLst/>
          </a:prstGeom>
        </p:spPr>
      </p:pic>
      <p:sp>
        <p:nvSpPr>
          <p:cNvPr id="6" name="TextBox 5"/>
          <p:cNvSpPr txBox="1"/>
          <p:nvPr/>
        </p:nvSpPr>
        <p:spPr>
          <a:xfrm>
            <a:off x="2921875" y="5297214"/>
            <a:ext cx="4834759" cy="646331"/>
          </a:xfrm>
          <a:prstGeom prst="rect">
            <a:avLst/>
          </a:prstGeom>
          <a:noFill/>
        </p:spPr>
        <p:txBody>
          <a:bodyPr wrap="square" rtlCol="0">
            <a:spAutoFit/>
          </a:bodyPr>
          <a:lstStyle/>
          <a:p>
            <a:r>
              <a:rPr lang="en-US" dirty="0" smtClean="0"/>
              <a:t>This is the multi-sim of our values and the equation and values that we had entered </a:t>
            </a:r>
            <a:endParaRPr lang="en-US" dirty="0"/>
          </a:p>
        </p:txBody>
      </p:sp>
      <p:pic>
        <p:nvPicPr>
          <p:cNvPr id="7" name="Picture 6"/>
          <p:cNvPicPr>
            <a:picLocks noChangeAspect="1"/>
          </p:cNvPicPr>
          <p:nvPr/>
        </p:nvPicPr>
        <p:blipFill>
          <a:blip r:embed="rId4"/>
          <a:stretch>
            <a:fillRect/>
          </a:stretch>
        </p:blipFill>
        <p:spPr>
          <a:xfrm>
            <a:off x="5339254" y="1975506"/>
            <a:ext cx="4457700" cy="2838231"/>
          </a:xfrm>
          <a:prstGeom prst="rect">
            <a:avLst/>
          </a:prstGeom>
        </p:spPr>
      </p:pic>
      <p:sp>
        <p:nvSpPr>
          <p:cNvPr id="3" name="Rectangle 2"/>
          <p:cNvSpPr/>
          <p:nvPr/>
        </p:nvSpPr>
        <p:spPr>
          <a:xfrm>
            <a:off x="8038505" y="5251047"/>
            <a:ext cx="1454244" cy="369332"/>
          </a:xfrm>
          <a:prstGeom prst="rect">
            <a:avLst/>
          </a:prstGeom>
        </p:spPr>
        <p:txBody>
          <a:bodyPr wrap="none">
            <a:spAutoFit/>
          </a:bodyPr>
          <a:lstStyle/>
          <a:p>
            <a:r>
              <a:rPr lang="en-US" dirty="0">
                <a:hlinkClick r:id="rId5" action="ppaction://hlinkfile"/>
              </a:rPr>
              <a:t>Spreadsheet</a:t>
            </a:r>
            <a:endParaRPr lang="en-US" dirty="0"/>
          </a:p>
        </p:txBody>
      </p:sp>
    </p:spTree>
    <p:extLst>
      <p:ext uri="{BB962C8B-B14F-4D97-AF65-F5344CB8AC3E}">
        <p14:creationId xmlns:p14="http://schemas.microsoft.com/office/powerpoint/2010/main" val="21050761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Butterworth Second Order Low Pass Filter</a:t>
            </a:r>
          </a:p>
        </p:txBody>
      </p:sp>
      <p:pic>
        <p:nvPicPr>
          <p:cNvPr id="4" name="Content Placeholder 3"/>
          <p:cNvPicPr>
            <a:picLocks noGrp="1" noChangeAspect="1"/>
          </p:cNvPicPr>
          <p:nvPr>
            <p:ph idx="1"/>
          </p:nvPr>
        </p:nvPicPr>
        <p:blipFill>
          <a:blip r:embed="rId2"/>
          <a:stretch>
            <a:fillRect/>
          </a:stretch>
        </p:blipFill>
        <p:spPr>
          <a:xfrm>
            <a:off x="2543503" y="1270000"/>
            <a:ext cx="9101959" cy="5298966"/>
          </a:xfrm>
          <a:prstGeom prst="rect">
            <a:avLst/>
          </a:prstGeom>
        </p:spPr>
      </p:pic>
      <p:sp>
        <p:nvSpPr>
          <p:cNvPr id="5" name="TextBox 4"/>
          <p:cNvSpPr txBox="1"/>
          <p:nvPr/>
        </p:nvSpPr>
        <p:spPr>
          <a:xfrm>
            <a:off x="677334" y="1930400"/>
            <a:ext cx="1561369" cy="2585323"/>
          </a:xfrm>
          <a:prstGeom prst="rect">
            <a:avLst/>
          </a:prstGeom>
          <a:noFill/>
        </p:spPr>
        <p:txBody>
          <a:bodyPr wrap="square" rtlCol="0">
            <a:spAutoFit/>
          </a:bodyPr>
          <a:lstStyle/>
          <a:p>
            <a:r>
              <a:rPr lang="en-US" dirty="0" smtClean="0"/>
              <a:t>This is the Fourier Analysis of our multi-sim of our Butterworth Second Order low pass filter </a:t>
            </a:r>
            <a:endParaRPr lang="en-US" dirty="0"/>
          </a:p>
        </p:txBody>
      </p:sp>
    </p:spTree>
    <p:extLst>
      <p:ext uri="{BB962C8B-B14F-4D97-AF65-F5344CB8AC3E}">
        <p14:creationId xmlns:p14="http://schemas.microsoft.com/office/powerpoint/2010/main" val="3358531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Butterworth Second Order Low Pass Filter</a:t>
            </a:r>
          </a:p>
        </p:txBody>
      </p:sp>
      <p:pic>
        <p:nvPicPr>
          <p:cNvPr id="4" name="Content Placeholder 3"/>
          <p:cNvPicPr>
            <a:picLocks noGrp="1" noChangeAspect="1"/>
          </p:cNvPicPr>
          <p:nvPr>
            <p:ph idx="1"/>
          </p:nvPr>
        </p:nvPicPr>
        <p:blipFill>
          <a:blip r:embed="rId2"/>
          <a:stretch>
            <a:fillRect/>
          </a:stretch>
        </p:blipFill>
        <p:spPr>
          <a:xfrm>
            <a:off x="1024705" y="1930399"/>
            <a:ext cx="8939102" cy="3661103"/>
          </a:xfrm>
          <a:prstGeom prst="rect">
            <a:avLst/>
          </a:prstGeom>
        </p:spPr>
      </p:pic>
      <p:sp>
        <p:nvSpPr>
          <p:cNvPr id="5" name="TextBox 4"/>
          <p:cNvSpPr txBox="1"/>
          <p:nvPr/>
        </p:nvSpPr>
        <p:spPr>
          <a:xfrm>
            <a:off x="1072055" y="5833241"/>
            <a:ext cx="8692055" cy="923330"/>
          </a:xfrm>
          <a:prstGeom prst="rect">
            <a:avLst/>
          </a:prstGeom>
          <a:noFill/>
        </p:spPr>
        <p:txBody>
          <a:bodyPr wrap="square" rtlCol="0">
            <a:spAutoFit/>
          </a:bodyPr>
          <a:lstStyle/>
          <a:p>
            <a:r>
              <a:rPr lang="en-US" dirty="0" smtClean="0"/>
              <a:t>This is the reading of our built Butterworth second order low pass filter at 2kHz. You will notice when the square wave is at its peak the sine wave is at its low and when the square wave is at its low then the sine wave is at its peak. </a:t>
            </a:r>
            <a:endParaRPr lang="en-US" dirty="0"/>
          </a:p>
        </p:txBody>
      </p:sp>
    </p:spTree>
    <p:extLst>
      <p:ext uri="{BB962C8B-B14F-4D97-AF65-F5344CB8AC3E}">
        <p14:creationId xmlns:p14="http://schemas.microsoft.com/office/powerpoint/2010/main" val="29401918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Butterworth Second Order Low Pass Filter</a:t>
            </a:r>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3109259" y="323635"/>
            <a:ext cx="3881438" cy="6842720"/>
          </a:xfrm>
        </p:spPr>
      </p:pic>
      <p:sp>
        <p:nvSpPr>
          <p:cNvPr id="5" name="TextBox 4"/>
          <p:cNvSpPr txBox="1"/>
          <p:nvPr/>
        </p:nvSpPr>
        <p:spPr>
          <a:xfrm>
            <a:off x="1860331" y="5938345"/>
            <a:ext cx="7286354" cy="369332"/>
          </a:xfrm>
          <a:prstGeom prst="rect">
            <a:avLst/>
          </a:prstGeom>
          <a:noFill/>
        </p:spPr>
        <p:txBody>
          <a:bodyPr wrap="none" rtlCol="0">
            <a:spAutoFit/>
          </a:bodyPr>
          <a:lstStyle/>
          <a:p>
            <a:r>
              <a:rPr lang="en-US" dirty="0" smtClean="0"/>
              <a:t>This is our circuit </a:t>
            </a:r>
            <a:r>
              <a:rPr lang="en-US" dirty="0"/>
              <a:t>for the Butterworth Second Order Low Pass Filter  </a:t>
            </a:r>
          </a:p>
        </p:txBody>
      </p:sp>
    </p:spTree>
    <p:extLst>
      <p:ext uri="{BB962C8B-B14F-4D97-AF65-F5344CB8AC3E}">
        <p14:creationId xmlns:p14="http://schemas.microsoft.com/office/powerpoint/2010/main" val="3039894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Butterworth Second Order Low Pass Filter</a:t>
            </a:r>
          </a:p>
        </p:txBody>
      </p:sp>
      <p:sp>
        <p:nvSpPr>
          <p:cNvPr id="3" name="Content Placeholder 2"/>
          <p:cNvSpPr>
            <a:spLocks noGrp="1"/>
          </p:cNvSpPr>
          <p:nvPr>
            <p:ph idx="1"/>
          </p:nvPr>
        </p:nvSpPr>
        <p:spPr/>
        <p:txBody>
          <a:bodyPr/>
          <a:lstStyle/>
          <a:p>
            <a:r>
              <a:rPr lang="en-US" dirty="0" smtClean="0"/>
              <a:t>Observations: When the input is at its peak then the filters output is at its low and when the input is at its low then the filters output is at its peak. This is because it is a low pass filter which a low pass filter works at a low frequency and when the frequency is high the filter “shuts off”.</a:t>
            </a:r>
            <a:endParaRPr lang="en-US" dirty="0"/>
          </a:p>
        </p:txBody>
      </p:sp>
    </p:spTree>
    <p:extLst>
      <p:ext uri="{BB962C8B-B14F-4D97-AF65-F5344CB8AC3E}">
        <p14:creationId xmlns:p14="http://schemas.microsoft.com/office/powerpoint/2010/main" val="34052205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Transformers </a:t>
            </a:r>
            <a:br>
              <a:rPr lang="en-US" dirty="0" smtClean="0"/>
            </a:br>
            <a:r>
              <a:rPr lang="en-US" dirty="0" smtClean="0"/>
              <a:t>My Lab Partners were </a:t>
            </a:r>
            <a:r>
              <a:rPr lang="en-US" dirty="0"/>
              <a:t>Jarred Clark and </a:t>
            </a:r>
            <a:r>
              <a:rPr lang="en-US" dirty="0" smtClean="0"/>
              <a:t>Seth Wills </a:t>
            </a:r>
            <a:endParaRPr lang="en-US" dirty="0"/>
          </a:p>
        </p:txBody>
      </p:sp>
      <p:sp>
        <p:nvSpPr>
          <p:cNvPr id="3" name="Content Placeholder 2"/>
          <p:cNvSpPr>
            <a:spLocks noGrp="1"/>
          </p:cNvSpPr>
          <p:nvPr>
            <p:ph idx="1"/>
          </p:nvPr>
        </p:nvSpPr>
        <p:spPr/>
        <p:txBody>
          <a:bodyPr/>
          <a:lstStyle/>
          <a:p>
            <a:r>
              <a:rPr lang="en-US" dirty="0" smtClean="0"/>
              <a:t>The purpose of this lab was to see how turn ratio effects the transfer. To do this we measured the resistance and voltage of a 24 VCT and 12.6 VCT transformer with a oscilloscope, multi-meter and a hand held multi-meter.</a:t>
            </a:r>
          </a:p>
          <a:p>
            <a:r>
              <a:rPr lang="en-US" dirty="0" smtClean="0"/>
              <a:t>Equipment Needed:</a:t>
            </a:r>
          </a:p>
          <a:p>
            <a:r>
              <a:rPr lang="en-US" dirty="0" smtClean="0"/>
              <a:t>1 – 12.6 VCT Transformer</a:t>
            </a:r>
          </a:p>
          <a:p>
            <a:r>
              <a:rPr lang="en-US" dirty="0" smtClean="0"/>
              <a:t>1 – 24 VCT Transformer</a:t>
            </a:r>
          </a:p>
          <a:p>
            <a:r>
              <a:rPr lang="en-US" dirty="0" smtClean="0"/>
              <a:t>Digital multi-meter</a:t>
            </a:r>
          </a:p>
          <a:p>
            <a:r>
              <a:rPr lang="en-US" dirty="0" smtClean="0"/>
              <a:t>Hand Held multi-meter</a:t>
            </a:r>
          </a:p>
          <a:p>
            <a:r>
              <a:rPr lang="en-US" dirty="0" smtClean="0"/>
              <a:t>Oscilloscope</a:t>
            </a:r>
          </a:p>
          <a:p>
            <a:endParaRPr lang="en-US" dirty="0"/>
          </a:p>
        </p:txBody>
      </p:sp>
    </p:spTree>
    <p:extLst>
      <p:ext uri="{BB962C8B-B14F-4D97-AF65-F5344CB8AC3E}">
        <p14:creationId xmlns:p14="http://schemas.microsoft.com/office/powerpoint/2010/main" val="37987357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 </a:t>
            </a:r>
            <a:endParaRPr lang="en-US" dirty="0"/>
          </a:p>
        </p:txBody>
      </p:sp>
      <p:pic>
        <p:nvPicPr>
          <p:cNvPr id="4" name="Content Placeholder 3"/>
          <p:cNvPicPr>
            <a:picLocks noGrp="1" noChangeAspect="1"/>
          </p:cNvPicPr>
          <p:nvPr>
            <p:ph idx="1"/>
          </p:nvPr>
        </p:nvPicPr>
        <p:blipFill>
          <a:blip r:embed="rId2"/>
          <a:stretch>
            <a:fillRect/>
          </a:stretch>
        </p:blipFill>
        <p:spPr>
          <a:xfrm>
            <a:off x="2478927" y="1797270"/>
            <a:ext cx="6795075" cy="3832800"/>
          </a:xfrm>
          <a:prstGeom prst="rect">
            <a:avLst/>
          </a:prstGeom>
        </p:spPr>
      </p:pic>
      <p:sp>
        <p:nvSpPr>
          <p:cNvPr id="5" name="TextBox 4"/>
          <p:cNvSpPr txBox="1"/>
          <p:nvPr/>
        </p:nvSpPr>
        <p:spPr>
          <a:xfrm>
            <a:off x="2478927" y="5749158"/>
            <a:ext cx="6795075" cy="646331"/>
          </a:xfrm>
          <a:prstGeom prst="rect">
            <a:avLst/>
          </a:prstGeom>
          <a:noFill/>
        </p:spPr>
        <p:txBody>
          <a:bodyPr wrap="square" rtlCol="0">
            <a:spAutoFit/>
          </a:bodyPr>
          <a:lstStyle/>
          <a:p>
            <a:r>
              <a:rPr lang="en-US" dirty="0" smtClean="0"/>
              <a:t>These are the readings that we got and put into excel of both transformers </a:t>
            </a:r>
            <a:endParaRPr lang="en-US" dirty="0"/>
          </a:p>
        </p:txBody>
      </p:sp>
      <p:sp>
        <p:nvSpPr>
          <p:cNvPr id="3" name="Rectangle 2"/>
          <p:cNvSpPr/>
          <p:nvPr/>
        </p:nvSpPr>
        <p:spPr>
          <a:xfrm>
            <a:off x="5558064" y="649437"/>
            <a:ext cx="1454244" cy="369332"/>
          </a:xfrm>
          <a:prstGeom prst="rect">
            <a:avLst/>
          </a:prstGeom>
        </p:spPr>
        <p:txBody>
          <a:bodyPr wrap="none">
            <a:spAutoFit/>
          </a:bodyPr>
          <a:lstStyle/>
          <a:p>
            <a:r>
              <a:rPr lang="en-US" dirty="0">
                <a:hlinkClick r:id="rId3" action="ppaction://hlinkfile"/>
              </a:rPr>
              <a:t>Spreadsheet</a:t>
            </a:r>
            <a:endParaRPr lang="en-US" dirty="0"/>
          </a:p>
        </p:txBody>
      </p:sp>
    </p:spTree>
    <p:extLst>
      <p:ext uri="{BB962C8B-B14F-4D97-AF65-F5344CB8AC3E}">
        <p14:creationId xmlns:p14="http://schemas.microsoft.com/office/powerpoint/2010/main" val="430214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621</TotalTime>
  <Words>3183</Words>
  <Application>Microsoft Office PowerPoint</Application>
  <PresentationFormat>Widescreen</PresentationFormat>
  <Paragraphs>381</Paragraphs>
  <Slides>110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110</vt:i4>
      </vt:variant>
    </vt:vector>
  </HeadingPairs>
  <TitlesOfParts>
    <vt:vector size="119" baseType="lpstr">
      <vt:lpstr>Arial</vt:lpstr>
      <vt:lpstr>Calibri</vt:lpstr>
      <vt:lpstr>Symbol</vt:lpstr>
      <vt:lpstr>Trebuchet MS</vt:lpstr>
      <vt:lpstr>Wingdings 3</vt:lpstr>
      <vt:lpstr>Facet</vt:lpstr>
      <vt:lpstr>Packager Shell Object</vt:lpstr>
      <vt:lpstr>Worksheet</vt:lpstr>
      <vt:lpstr>Acrobat Document</vt:lpstr>
      <vt:lpstr>PowerPoint Presentation</vt:lpstr>
      <vt:lpstr>Lab 11: RC Lab Lab Partners were Jarred Clark and Seth Wills</vt:lpstr>
      <vt:lpstr>Lab 11</vt:lpstr>
      <vt:lpstr>Lab 11</vt:lpstr>
      <vt:lpstr>Lab 11</vt:lpstr>
      <vt:lpstr> Lab 11 </vt:lpstr>
      <vt:lpstr>Lab 11</vt:lpstr>
      <vt:lpstr>Lab 11</vt:lpstr>
      <vt:lpstr>Lab 11-2: RC but switching the resistor and capacitor Lab Partners were Seth Wills and Jarred Clark </vt:lpstr>
      <vt:lpstr>Lab 11-2</vt:lpstr>
      <vt:lpstr>Lab 11-2</vt:lpstr>
      <vt:lpstr>Lab 11-2</vt:lpstr>
      <vt:lpstr>Lab 11-2</vt:lpstr>
      <vt:lpstr>11-2</vt:lpstr>
      <vt:lpstr>Lab 13: RL Lab Lab Partners were Jarred Clark and Seth Wills</vt:lpstr>
      <vt:lpstr>Lab 13</vt:lpstr>
      <vt:lpstr>Lab 13</vt:lpstr>
      <vt:lpstr>Lab 13</vt:lpstr>
      <vt:lpstr>Lab 13</vt:lpstr>
      <vt:lpstr>Lab 13</vt:lpstr>
      <vt:lpstr>Lab 13-2: RL Lab but switching the inductor and the resistors location Lab Partners were Seth Wills and Jarred Clark </vt:lpstr>
      <vt:lpstr>Lab 13-2</vt:lpstr>
      <vt:lpstr>Lab 13-2</vt:lpstr>
      <vt:lpstr>Lab 13-2 </vt:lpstr>
      <vt:lpstr>Lab 13-2</vt:lpstr>
      <vt:lpstr>Lab 13-2</vt:lpstr>
      <vt:lpstr>Lab 14: RC Time Constant Lab Lab Partners were Jarred Clark and Seth Wills</vt:lpstr>
      <vt:lpstr>Lab 14</vt:lpstr>
      <vt:lpstr>Lab 14</vt:lpstr>
      <vt:lpstr>Lab 14</vt:lpstr>
      <vt:lpstr>Lab 14 </vt:lpstr>
      <vt:lpstr>Lab 14</vt:lpstr>
      <vt:lpstr>Active Low Pass Filter Lab Partners were Jarred Clark and Seth Wills</vt:lpstr>
      <vt:lpstr>Active Low pass Filter </vt:lpstr>
      <vt:lpstr>Active Low pass Filter </vt:lpstr>
      <vt:lpstr>Active Low pass Filter </vt:lpstr>
      <vt:lpstr>Active Low Pass Filter</vt:lpstr>
      <vt:lpstr>Active Low Pass Filter</vt:lpstr>
      <vt:lpstr>Active Low Pass Filter</vt:lpstr>
      <vt:lpstr>Active Low Pass Filter</vt:lpstr>
      <vt:lpstr>Active High Pass Filter Lab Partners were Jarred Clark and Seth Wills</vt:lpstr>
      <vt:lpstr>Active High Pass Filter</vt:lpstr>
      <vt:lpstr>Active High Pass Filter</vt:lpstr>
      <vt:lpstr>Active High Pass Filter</vt:lpstr>
      <vt:lpstr>Active High Pass Filter</vt:lpstr>
      <vt:lpstr>Active High Pass Filter</vt:lpstr>
      <vt:lpstr>Active High Pass Filter </vt:lpstr>
      <vt:lpstr>Active Multiple Feedback Topology Filter lab partners were Jarred Clark and Seth Wills</vt:lpstr>
      <vt:lpstr>Active Multiple Feedback Topology Filter </vt:lpstr>
      <vt:lpstr>Active Multiple Feedback Topology Filter </vt:lpstr>
      <vt:lpstr>Active Multiple Feedback Topology Filter </vt:lpstr>
      <vt:lpstr>Active Multiple Feedback Topology Filter </vt:lpstr>
      <vt:lpstr>Active Multiple Feedback Topology Filter </vt:lpstr>
      <vt:lpstr>Active Twin-T Filter Lab Partners were Seth Wills and Jarred Clark </vt:lpstr>
      <vt:lpstr>Active Twin-T Filter</vt:lpstr>
      <vt:lpstr>Active Twin-T Filter</vt:lpstr>
      <vt:lpstr>Active Twin-T Filter</vt:lpstr>
      <vt:lpstr>Active Twin-T Filter</vt:lpstr>
      <vt:lpstr>Active Twin-T Filter</vt:lpstr>
      <vt:lpstr>Op Amp Band Pass Filter lab partners where Jarred Clark and Seth Wills</vt:lpstr>
      <vt:lpstr>Op Amp Band Pass Filter</vt:lpstr>
      <vt:lpstr>Op Amp Band Pass Filter </vt:lpstr>
      <vt:lpstr>Op Amp Band Pass Filter </vt:lpstr>
      <vt:lpstr>Op Amp Band Pass Filter </vt:lpstr>
      <vt:lpstr>Op Amp Band Pass Filter </vt:lpstr>
      <vt:lpstr>Op Amp High Pass Filter lab partners where Jarred Clark and Seth Wills</vt:lpstr>
      <vt:lpstr>Op Amp High Pass Filter</vt:lpstr>
      <vt:lpstr>Op Amp High Pass Filter</vt:lpstr>
      <vt:lpstr>Op Amp High Pass Filter</vt:lpstr>
      <vt:lpstr>Op Amp High Pass Filter</vt:lpstr>
      <vt:lpstr>Op Amp High Pass Filter</vt:lpstr>
      <vt:lpstr>Op Amp Low Pass Filter lab partners where Jarred Clark and Seth Wills</vt:lpstr>
      <vt:lpstr>Op Amp Low Pass Filter</vt:lpstr>
      <vt:lpstr>Op Amp Low Pass Filter</vt:lpstr>
      <vt:lpstr>Op Amp Low Pass Filter</vt:lpstr>
      <vt:lpstr>Op Amp Low Pass Filter</vt:lpstr>
      <vt:lpstr>Op Amp Low Pass Filter</vt:lpstr>
      <vt:lpstr>Op Amp Band reject or notch filter lab partners where Jarred Clark and Seth Wills</vt:lpstr>
      <vt:lpstr>Op Amp Band reject or notch filter </vt:lpstr>
      <vt:lpstr>Op Amp Band reject or notch filter </vt:lpstr>
      <vt:lpstr>Op Amp Band reject or notch filter </vt:lpstr>
      <vt:lpstr>Op Amp Band reject or notch filter </vt:lpstr>
      <vt:lpstr>Op Amp Band reject or notch filter </vt:lpstr>
      <vt:lpstr>Fourier Series lab partners where Jarred Clark and Seth Wills </vt:lpstr>
      <vt:lpstr>Fourier Series</vt:lpstr>
      <vt:lpstr>Fourier Series </vt:lpstr>
      <vt:lpstr>Fourier Series </vt:lpstr>
      <vt:lpstr>Fourier Series with a bigger capacitor </vt:lpstr>
      <vt:lpstr>Fourier Series with no capacitor </vt:lpstr>
      <vt:lpstr>Fourier Series</vt:lpstr>
      <vt:lpstr>Butterworth Second Order Low Pass Filter My lab partners were Jarred Clark and Seth Wills</vt:lpstr>
      <vt:lpstr>Butterworth Second Order Low Pass Filter </vt:lpstr>
      <vt:lpstr>Butterworth Second Order Low Pass Filter</vt:lpstr>
      <vt:lpstr>Butterworth Second Order Low Pass Filter</vt:lpstr>
      <vt:lpstr>Butterworth Second Order Low Pass Filter</vt:lpstr>
      <vt:lpstr>Butterworth Second Order Low Pass Filter</vt:lpstr>
      <vt:lpstr>Butterworth Second Order Low Pass Filter</vt:lpstr>
      <vt:lpstr>Transformers  My Lab Partners were Jarred Clark and Seth Wills </vt:lpstr>
      <vt:lpstr>Transformers </vt:lpstr>
      <vt:lpstr>Transformers</vt:lpstr>
      <vt:lpstr>Transformers</vt:lpstr>
      <vt:lpstr>Transformers</vt:lpstr>
      <vt:lpstr>Inductors and Transformers My lab partners were Jarred Clark and Seth Wills</vt:lpstr>
      <vt:lpstr>Inductors and Transformers</vt:lpstr>
      <vt:lpstr>Inductors and Transformers</vt:lpstr>
      <vt:lpstr>Inductors and Transformers</vt:lpstr>
      <vt:lpstr>Inductors and Transformers</vt:lpstr>
      <vt:lpstr>Inductors and Transformers</vt:lpstr>
      <vt:lpstr>Inductors and Transformers</vt:lpstr>
      <vt:lpstr>Datasheet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Jarred clark</dc:creator>
  <cp:lastModifiedBy>Jarred E Clark</cp:lastModifiedBy>
  <cp:revision>63</cp:revision>
  <dcterms:created xsi:type="dcterms:W3CDTF">2019-04-23T03:03:02Z</dcterms:created>
  <dcterms:modified xsi:type="dcterms:W3CDTF">2019-05-06T22:22:43Z</dcterms:modified>
</cp:coreProperties>
</file>